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7" r:id="rId2"/>
    <p:sldId id="263" r:id="rId3"/>
    <p:sldId id="484" r:id="rId4"/>
    <p:sldId id="485" r:id="rId5"/>
    <p:sldId id="486" r:id="rId6"/>
    <p:sldId id="487" r:id="rId7"/>
    <p:sldId id="430" r:id="rId8"/>
    <p:sldId id="473" r:id="rId9"/>
    <p:sldId id="490" r:id="rId10"/>
    <p:sldId id="471" r:id="rId11"/>
    <p:sldId id="475" r:id="rId12"/>
    <p:sldId id="474" r:id="rId13"/>
    <p:sldId id="472" r:id="rId14"/>
    <p:sldId id="488" r:id="rId15"/>
    <p:sldId id="476" r:id="rId16"/>
    <p:sldId id="477" r:id="rId17"/>
    <p:sldId id="478" r:id="rId18"/>
    <p:sldId id="479" r:id="rId19"/>
    <p:sldId id="481" r:id="rId20"/>
    <p:sldId id="489" r:id="rId21"/>
    <p:sldId id="491" r:id="rId22"/>
    <p:sldId id="483" r:id="rId23"/>
    <p:sldId id="39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60" d="100"/>
          <a:sy n="60" d="100"/>
        </p:scale>
        <p:origin x="9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A755E-7D2E-47A2-8B39-14855611FA68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03EE6-B60C-4A8D-A89A-20B8773BFA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51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2D66CF-020A-450E-BB3C-3EDCB9B1D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4B37F40-22FD-4544-9431-DECD147E6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19573-24B1-4DEC-9D3A-6FBC365EA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BEDDAC-449D-46E9-BEC9-1A1CEB812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C40053-9F81-4677-AF26-185DE58E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821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FA947D-DD35-4E07-B5E9-961FAF972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B98231-BA36-46FC-814C-5D88C0AE5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08F8C5-92CD-49F3-B14D-E8F01B78F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390D505-F8AD-40CF-AA0A-A49B5C76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4C9BF9-8286-4B24-BC37-AD04C6FE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3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0451F5-6141-4F21-A13E-166215F6A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3398678-7252-49FD-9041-625B5576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B76EE2-77E1-4EC2-B0F4-8DCF33173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1589BC-1DEC-480F-B0BE-F130B16D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778311-EE4F-4A63-8AE0-AB91F0BC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00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6F743-15DE-457D-A6FA-6846A355F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EE72BC-EDF6-4361-BF09-13C1AC6C9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B05CEC-0425-4271-A927-8FF22100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848A76-0228-47A5-89B0-13830189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14881E-2B01-418C-8409-33BD4FAC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4571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F73A7-8424-4709-AAF1-C4EACF104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5357A1-617B-4D7D-8B16-F0C09C032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F207DE-1CB4-40C8-BFC8-B077392C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E94FFE-7C16-4E9C-A11E-5EC8B4EC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A56F82-5FF5-4F55-8540-023FE8DD3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81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5CEC3-82AD-4EF8-B9CE-A3C4F4AB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0553E9-DB36-4142-B765-D2B617825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504B47-37FF-49E6-99A1-2289AC3CB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100EA25-215C-43E9-8AAB-115970899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18799D8-C8D3-4EC7-85AF-C73D0DC53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C04216-206E-47B7-8102-361197F2C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8561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FF0A4-0481-42FB-8075-894F411EF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21482B-D688-4448-B876-A805FAED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F941E44-F3CB-4FA2-A7E0-75287F69B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31444CC-FBAA-41B4-B463-D5A88672D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B6F28DE-B820-41CB-8F32-065915D18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E498B6C-39A5-4F56-9205-AE2D0491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938301-7114-493B-AFD4-D2A0E84AC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035D58B-E25B-4843-94F2-3A082FA9E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89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B1E55-8C83-47E3-BF6E-00CD185B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8D00D6-5C6C-4D42-B138-EC2837D4C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710AD0-F3B4-4312-A0CF-B62D3D3EA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589711-09F9-4008-8F4C-0793F64F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585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00C1DB-EE87-4053-89E9-D8332EEE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12BD62-039E-40AA-976E-B318E3CE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0BBDFC-F9A1-4118-9C06-6019581C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11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A5E4A-36A4-4AEA-A3C9-457DA2B1D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4CF4A-3B96-4599-A845-CBB291CCD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C44A431-8F03-4B66-ACF9-299D02F5C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221B1A-4DAA-4478-888A-2EB7C706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83B036C-9F50-4D50-90B2-1A86A511E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86F39DD-E7B0-482B-A13A-5107DAD2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636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9921D-6B96-47D5-9851-2E8C0550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9B3E76-A1F0-4D5E-9EBE-AE5A308DB5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EAD467-17F5-49F5-93E3-900EC3B87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9B1467-1972-41CF-9F6A-DF62F12D9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3A7DA82-7E67-46C2-AB7E-C069CBC0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3D356B-BCE6-4DC7-ACD8-82D822048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56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3877F08-D22A-4D28-B98E-5D68F2005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B6443B-A4D0-4E24-AD4D-57DD97EA6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DBA7C6F-8831-4099-B31C-C9EDABC56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0331-36DD-42E4-A916-DFD5AB4EC623}" type="datetimeFigureOut">
              <a:rPr lang="nl-NL" smtClean="0"/>
              <a:t>6-6-2023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E0C2A8-5200-45C0-9EE3-F4F67E7E8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688D64-CF08-4ECA-812D-19EF56F6A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A4423-9ED5-418C-9365-0292C3BDEF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81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7648941-DD37-41DE-AB94-1D19B111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793" y="0"/>
            <a:ext cx="12332793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4528E3-DC95-4FB4-812E-DD5A46B1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250" y="5723091"/>
            <a:ext cx="3376897" cy="80541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953090E-0BF3-4204-BDDC-71C68CCF34E0}"/>
              </a:ext>
            </a:extLst>
          </p:cNvPr>
          <p:cNvSpPr txBox="1"/>
          <p:nvPr/>
        </p:nvSpPr>
        <p:spPr>
          <a:xfrm>
            <a:off x="1251098" y="584537"/>
            <a:ext cx="117670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Jubilat Semibold" pitchFamily="50" charset="0"/>
              </a:rPr>
              <a:t>Integrale aanpak verslavingsproblematiek</a:t>
            </a:r>
          </a:p>
          <a:p>
            <a:endParaRPr lang="nl-NL" sz="4400" dirty="0">
              <a:latin typeface="Jubilat Semibold" pitchFamily="50" charset="0"/>
            </a:endParaRPr>
          </a:p>
          <a:p>
            <a:r>
              <a:rPr lang="nl-NL" sz="4400" b="1" i="1" dirty="0">
                <a:latin typeface="Jubilat Semibold" pitchFamily="50" charset="0"/>
              </a:rPr>
              <a:t>Welke rol speelt data binnen dit traject? </a:t>
            </a:r>
          </a:p>
          <a:p>
            <a:endParaRPr lang="nl-NL" sz="8800" dirty="0">
              <a:latin typeface="Jubilat Semibold" pitchFamily="50" charset="0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8BCB3F-F404-E4BD-EE81-819A87385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866" y="2758986"/>
            <a:ext cx="4218267" cy="37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37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sz="5400" dirty="0">
                <a:latin typeface="Jubilat Semibold" pitchFamily="50" charset="0"/>
              </a:rPr>
              <a:t>Maar: wat is nu precies het probleem?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72C7983-1EC5-60C8-964D-89E91F230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376" y="1471764"/>
            <a:ext cx="4350266" cy="43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48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sz="5400" dirty="0">
                <a:latin typeface="Jubilat Semibold" pitchFamily="50" charset="0"/>
              </a:rPr>
              <a:t>Opbrengsten en tekortkomingen data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55D4C328-6B55-8A48-51AB-628225847027}"/>
              </a:ext>
            </a:extLst>
          </p:cNvPr>
          <p:cNvSpPr txBox="1"/>
          <p:nvPr/>
        </p:nvSpPr>
        <p:spPr>
          <a:xfrm>
            <a:off x="642937" y="1665376"/>
            <a:ext cx="9918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i="1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Tekortkoming: we weten eigenlijk nauwelijks iets</a:t>
            </a:r>
          </a:p>
          <a:p>
            <a:endParaRPr lang="nl-NL" sz="2800" i="1" dirty="0">
              <a:latin typeface="Jubilat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i="1" dirty="0">
              <a:latin typeface="Jubilat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i="1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Maar…</a:t>
            </a:r>
          </a:p>
          <a:p>
            <a:endParaRPr lang="nl-NL" sz="2800" i="1" dirty="0">
              <a:latin typeface="Jubilat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i="1" dirty="0">
              <a:latin typeface="Jubilat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i="1" dirty="0">
              <a:latin typeface="Jubilat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i="1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Opbrengst: start van de aanpak</a:t>
            </a:r>
          </a:p>
          <a:p>
            <a:endParaRPr lang="nl-NL" sz="2800" i="1" dirty="0">
              <a:latin typeface="Jubilat" pitchFamily="50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Jubilat" pitchFamily="50" charset="0"/>
            </a:endParaRPr>
          </a:p>
          <a:p>
            <a:endParaRPr lang="nl-NL" dirty="0">
              <a:latin typeface="Jubilat" pitchFamily="50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A18EE14-4871-30AB-07BD-890C43731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6120" y="2058267"/>
            <a:ext cx="3738531" cy="373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3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Met partners aan de slag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727569"/>
            <a:ext cx="99187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Deze keer gingen we het anders doen:</a:t>
            </a:r>
          </a:p>
          <a:p>
            <a:r>
              <a:rPr lang="nl-NL" sz="2800" dirty="0">
                <a:latin typeface="Jubilat" pitchFamily="50" charset="0"/>
              </a:rPr>
              <a:t>Op basis van data!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Hoe groot is het probleem?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Ervaringen in de praktijk ophalen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Data bij elkaar brengen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En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Gezamenlijke definitie: wat is verslavingsproblematiek?</a:t>
            </a:r>
          </a:p>
          <a:p>
            <a:endParaRPr lang="nl-NL" sz="2800" dirty="0">
              <a:latin typeface="Jubilat" pitchFamily="50" charset="0"/>
            </a:endParaRPr>
          </a:p>
          <a:p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1E01D6-2052-44A9-5752-7F497D349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4952" y="2064255"/>
            <a:ext cx="5705214" cy="301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70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Wat weten we eigenlijk?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7536195" y="1963380"/>
            <a:ext cx="412893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Veel sentiment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Nauwelijks data 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Wat zegt de wetenschap?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8A1C66D-18D3-F6C3-7697-62C3CCA9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866" y="1538287"/>
            <a:ext cx="6807400" cy="337395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88D34EE-B76F-4381-341E-3CB588E2074F}"/>
              </a:ext>
            </a:extLst>
          </p:cNvPr>
          <p:cNvSpPr txBox="1"/>
          <p:nvPr/>
        </p:nvSpPr>
        <p:spPr>
          <a:xfrm>
            <a:off x="791793" y="5186944"/>
            <a:ext cx="1075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Jubilat" pitchFamily="50" charset="0"/>
              </a:rPr>
              <a:t>Hoe gaan we komen tot die échte, duurzame aanpak?</a:t>
            </a:r>
          </a:p>
        </p:txBody>
      </p:sp>
    </p:spTree>
    <p:extLst>
      <p:ext uri="{BB962C8B-B14F-4D97-AF65-F5344CB8AC3E}">
        <p14:creationId xmlns:p14="http://schemas.microsoft.com/office/powerpoint/2010/main" val="4270630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Wat weten we eigenlijk?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6AB3596-9363-83DD-1D0E-036F80FAC9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1390087"/>
            <a:ext cx="8534400" cy="428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584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Strategie: meer data en wetenschap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357032"/>
            <a:ext cx="99187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Werken met hypotheses op basis van wat we wél weten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Komen tot een dashboard met alle beschikbare informatie op het gebied van preventie, interventie en repressie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Wetenschap als basis: nieuwe inzichten over effectiviteit interventies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DF5A358-9F3A-47A1-0B96-AE26830D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8493" y="3550212"/>
            <a:ext cx="5295014" cy="276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CBD414B-D00D-1216-7530-90DA443C6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404" y="43034"/>
            <a:ext cx="5214596" cy="521459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Hypotheses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166409"/>
            <a:ext cx="99187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7 hypotheses op basis van input partners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Geeft richting en grip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Maar: moeten wel getoetst worden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Voorbeelden hypotheses: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Ontvankelijkheid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Identiteitsvorming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Functionerende gebruiker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Werken vanuit perspectief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306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Dashboard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357032"/>
            <a:ext cx="10808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Beeld problematiek scherp krijgen: nulmeting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Toetsing hypotheses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Effecten beleid en interventies in beeld brengen: verantwoording effectiviteit inzet integrale aanpak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4AC0BE8-BAE4-0BB1-8A0F-1F7C86D1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777" y="3626813"/>
            <a:ext cx="5157511" cy="257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7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Wetenschap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357032"/>
            <a:ext cx="108083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Beschermende en risicofactoren als basis voor beleid: we weten veel meer dan vroeger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Hypotheses als richtinggevend uitgangspunt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43E21E9-65A2-7115-AE9F-7F1556BF0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8593" y="3179065"/>
            <a:ext cx="6839324" cy="341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9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Voorbeeld samenhang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216520"/>
            <a:ext cx="1080832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Jubilat" pitchFamily="50" charset="0"/>
              </a:rPr>
              <a:t>Klassikale preventielessen in het basis- en voortgezet onderwijs </a:t>
            </a:r>
          </a:p>
          <a:p>
            <a:endParaRPr lang="nl-NL" dirty="0">
              <a:latin typeface="Jubila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Jubilat" pitchFamily="50" charset="0"/>
              </a:rPr>
              <a:t>Hypothese over ontvankelijkheid: het maakt nog al uit wanneer je informatie krijgt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Jubilat" pitchFamily="50" charset="0"/>
              </a:rPr>
              <a:t>Ervaring docenten: je ziet wie ontvankelijk is, je zou daar al eerder op kunnen sturen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Jubilat" pitchFamily="50" charset="0"/>
              </a:rPr>
              <a:t>Beschermende factor: bepaalde informatie en ervaringsdeskundigheid </a:t>
            </a:r>
            <a:r>
              <a:rPr lang="nl-NL" sz="2800" b="1" dirty="0">
                <a:latin typeface="Jubilat" pitchFamily="50" charset="0"/>
              </a:rPr>
              <a:t>niet</a:t>
            </a:r>
            <a:r>
              <a:rPr lang="nl-NL" sz="2800" dirty="0">
                <a:latin typeface="Jubilat" pitchFamily="50" charset="0"/>
              </a:rPr>
              <a:t> voor een bepaalde leeftijd geven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Jubilat" pitchFamily="50" charset="0"/>
              </a:rPr>
              <a:t>Eigen data effectiviteit preventieprogramma’s ontbreekt. Kritisch op preventieprogramma’s van aanbieders</a:t>
            </a:r>
          </a:p>
          <a:p>
            <a:r>
              <a:rPr lang="nl-NL" sz="2800" dirty="0">
                <a:latin typeface="Jubilat" pitchFamily="50" charset="0"/>
                <a:sym typeface="Wingdings" panose="05000000000000000000" pitchFamily="2" charset="2"/>
              </a:rPr>
              <a:t> Samen met partners komen tot een nieuw concept</a:t>
            </a:r>
            <a:endParaRPr lang="nl-NL" sz="2800" dirty="0">
              <a:latin typeface="Jubila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5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Data en framing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5CC701-DD32-6160-AC7D-4F6E3785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0" y="1665463"/>
            <a:ext cx="3822523" cy="9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564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Voorbeeld waarde data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216520"/>
            <a:ext cx="108083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Jubilat" pitchFamily="50" charset="0"/>
              </a:rPr>
              <a:t>Sentiment: alle jongeren zitten al op jonge leeftijd aan de harddrugs</a:t>
            </a:r>
          </a:p>
          <a:p>
            <a:r>
              <a:rPr lang="nl-NL" sz="2800" dirty="0">
                <a:latin typeface="Jubilat" pitchFamily="50" charset="0"/>
              </a:rPr>
              <a:t>Op basis van OKO-monitor: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2% van klas 2 heeft wel eens harddrugs gebruikt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Alcohol is een veel groter probleem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52% van de kinderen in klas 2 geeft aan alcohol van hun ouders te krijgen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Factor 3 zichtbaar tussen klas 2 en klas 4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800" dirty="0">
                <a:latin typeface="Jubilat" pitchFamily="50" charset="0"/>
                <a:sym typeface="Wingdings" panose="05000000000000000000" pitchFamily="2" charset="2"/>
              </a:rPr>
              <a:t>Focus van harddrugs verlegd naar alcohol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800" dirty="0">
                <a:latin typeface="Jubilat" pitchFamily="50" charset="0"/>
                <a:sym typeface="Wingdings" panose="05000000000000000000" pitchFamily="2" charset="2"/>
              </a:rPr>
              <a:t>Focus van jongeren verlegd naar ouders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NL" sz="2800" dirty="0">
                <a:latin typeface="Jubilat" pitchFamily="50" charset="0"/>
                <a:sym typeface="Wingdings" panose="05000000000000000000" pitchFamily="2" charset="2"/>
              </a:rPr>
              <a:t>Wat gebeurt er in klas 3?</a:t>
            </a:r>
            <a:endParaRPr lang="nl-NL" sz="2800" dirty="0">
              <a:latin typeface="Jubila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2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Voorbeeld waarde data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216520"/>
            <a:ext cx="10808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Jubilat" pitchFamily="50" charset="0"/>
              </a:rPr>
              <a:t>Nog even terug naar het rioolwateronderzoek: wie zijn de gebruikers van amfetamine?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  <a:sym typeface="Wingdings" panose="05000000000000000000" pitchFamily="2" charset="2"/>
              </a:rPr>
              <a:t> Hypothese van functionerende gebruiker</a:t>
            </a:r>
            <a:endParaRPr lang="nl-NL" sz="2800" dirty="0">
              <a:latin typeface="Jubilat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Middelengebruik leidt niet tot problematische situaties</a:t>
            </a:r>
          </a:p>
          <a:p>
            <a:r>
              <a:rPr lang="nl-NL" sz="2800" dirty="0">
                <a:latin typeface="Jubilat" pitchFamily="50" charset="0"/>
              </a:rPr>
              <a:t>Middelengebruik heeft relatie met beroepsgroepen</a:t>
            </a:r>
          </a:p>
          <a:p>
            <a:endParaRPr lang="nl-NL" sz="2800" dirty="0">
              <a:latin typeface="Jubilat" pitchFamily="50" charset="0"/>
            </a:endParaRPr>
          </a:p>
          <a:p>
            <a:r>
              <a:rPr lang="nl-NL" sz="2800" dirty="0">
                <a:latin typeface="Jubilat" pitchFamily="50" charset="0"/>
              </a:rPr>
              <a:t>Aanpak: in gesprek met werkgevers(organisaties)</a:t>
            </a: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8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1467547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Koerswijziging door data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216520"/>
            <a:ext cx="10808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Nog in de kinderschoenen, maar eerste contouren zijn zichtbaar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Werken aan een basis waarop we duurzame beslissingen kunnen nemen: tot de kern van het probleem komen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Uiteindelijk: effectiviteit meten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Lef tonen: stoppen met dingen die we al decennia doen en kiezen voor een andere aanpak</a:t>
            </a:r>
          </a:p>
          <a:p>
            <a:pPr marL="457200" indent="-457200">
              <a:buFontTx/>
              <a:buChar char="-"/>
            </a:pPr>
            <a:r>
              <a:rPr lang="nl-NL" sz="2800" dirty="0">
                <a:latin typeface="Jubilat" pitchFamily="50" charset="0"/>
              </a:rPr>
              <a:t>Het belang van integraal werken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  <a:p>
            <a:pPr marL="457200" indent="-457200">
              <a:buFontTx/>
              <a:buChar char="-"/>
            </a:pPr>
            <a:endParaRPr lang="nl-NL" sz="2800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60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07648941-DD37-41DE-AB94-1D19B1113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97" y="0"/>
            <a:ext cx="12332793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4528E3-DC95-4FB4-812E-DD5A46B1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1" y="5413851"/>
            <a:ext cx="4135786" cy="98640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767135C-62FF-47D3-84D3-BD527C1C6D7A}"/>
              </a:ext>
            </a:extLst>
          </p:cNvPr>
          <p:cNvSpPr txBox="1"/>
          <p:nvPr/>
        </p:nvSpPr>
        <p:spPr>
          <a:xfrm>
            <a:off x="781050" y="1004931"/>
            <a:ext cx="1021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5400" dirty="0">
                <a:effectLst/>
                <a:latin typeface="Jubilat Semibol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Hoe kan data je werk nog leuker, makkelijker en beter maken?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6014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Data en framing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5CC701-DD32-6160-AC7D-4F6E3785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0" y="1665463"/>
            <a:ext cx="3822523" cy="9876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6EAE21-9ABC-DC2C-01E2-76A61E423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186" y="1390087"/>
            <a:ext cx="7206097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3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Data en framing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5CC701-DD32-6160-AC7D-4F6E3785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0" y="1665463"/>
            <a:ext cx="3822523" cy="9876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6EAE21-9ABC-DC2C-01E2-76A61E423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186" y="1390087"/>
            <a:ext cx="7206097" cy="26641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DC70FB-8D5E-1D41-62D6-1C0966BEA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124" y="2779603"/>
            <a:ext cx="70232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0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Data en framing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5CC701-DD32-6160-AC7D-4F6E3785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0" y="1665463"/>
            <a:ext cx="3822523" cy="9876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6EAE21-9ABC-DC2C-01E2-76A61E423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186" y="1390087"/>
            <a:ext cx="7206097" cy="26641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DC70FB-8D5E-1D41-62D6-1C0966BEA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124" y="2779603"/>
            <a:ext cx="7023201" cy="14509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9A68C8D-587E-CB85-14A6-FA3160257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663" y="3732463"/>
            <a:ext cx="7584081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54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Data en framing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5CC701-DD32-6160-AC7D-4F6E378547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180" y="1665463"/>
            <a:ext cx="3822523" cy="9876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6EAE21-9ABC-DC2C-01E2-76A61E423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0186" y="1390087"/>
            <a:ext cx="7206097" cy="266418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3DC70FB-8D5E-1D41-62D6-1C0966BEA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0124" y="2779603"/>
            <a:ext cx="7023201" cy="14509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9A68C8D-587E-CB85-14A6-FA31602574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663" y="3732463"/>
            <a:ext cx="7584081" cy="2645893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35247D-77EB-9028-C7C8-390E839B2B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0626" y="3501864"/>
            <a:ext cx="7023201" cy="12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82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15C3722-F2A4-BDF7-E7D2-FAA977EF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604" y="156137"/>
            <a:ext cx="6528101" cy="43520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Conclusie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701083" y="1199436"/>
            <a:ext cx="119594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latin typeface="Jubilat" pitchFamily="50" charset="0"/>
            </a:endParaRPr>
          </a:p>
          <a:p>
            <a:endParaRPr lang="nl-NL" sz="3600" b="1" dirty="0">
              <a:latin typeface="Jubilat" pitchFamily="50" charset="0"/>
            </a:endParaRPr>
          </a:p>
          <a:p>
            <a:r>
              <a:rPr lang="nl-NL" sz="3600" b="1" dirty="0">
                <a:latin typeface="Jubilat" pitchFamily="50" charset="0"/>
              </a:rPr>
              <a:t> “We hebben een groot probleem”</a:t>
            </a:r>
          </a:p>
          <a:p>
            <a:endParaRPr lang="nl-NL" sz="3600" b="1" dirty="0">
              <a:latin typeface="Jubilat" pitchFamily="50" charset="0"/>
            </a:endParaRPr>
          </a:p>
          <a:p>
            <a:endParaRPr lang="nl-NL" sz="3600" b="1" dirty="0">
              <a:latin typeface="Jubilat" pitchFamily="50" charset="0"/>
            </a:endParaRPr>
          </a:p>
          <a:p>
            <a:endParaRPr lang="nl-NL" sz="3600" b="1" dirty="0">
              <a:latin typeface="Jubilat" pitchFamily="50" charset="0"/>
            </a:endParaRPr>
          </a:p>
          <a:p>
            <a:endParaRPr lang="nl-NL" sz="3600" b="1" dirty="0">
              <a:latin typeface="Jubilat" pitchFamily="50" charset="0"/>
            </a:endParaRPr>
          </a:p>
          <a:p>
            <a:r>
              <a:rPr lang="nl-NL" sz="3600" b="1" dirty="0">
                <a:latin typeface="Jubilat" pitchFamily="50" charset="0"/>
              </a:rPr>
              <a:t>Oplossing: integrale aanpak:  echte, duurzame oplossingen vanuit preventie, interventie en repressie/ ondermijning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7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De feiten op een rijtje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357032"/>
            <a:ext cx="99187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Jubilat" pitchFamily="50" charset="0"/>
              </a:rPr>
              <a:t>Rioolwateronderzoek in 2019 uitgevoerd naar 5 soorten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4 van </a:t>
            </a:r>
            <a:r>
              <a:rPr lang="nl-NL" sz="2800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5 drugssoorten kwam gemiddeld of minder dan gemiddeld voor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Amfetamine sprong er uit: </a:t>
            </a:r>
            <a:r>
              <a:rPr lang="nl-NL" sz="2800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gehalte meer dan 4 keer hoger dan in Amsterdam</a:t>
            </a:r>
          </a:p>
          <a:p>
            <a:pPr algn="ctr"/>
            <a:r>
              <a:rPr lang="nl-NL" sz="2800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endParaRPr lang="nl-NL" dirty="0">
              <a:latin typeface="Jubilat" pitchFamily="50" charset="0"/>
            </a:endParaRPr>
          </a:p>
          <a:p>
            <a:endParaRPr lang="nl-NL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20663-4C36-4385-B712-57952B89D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37" y="-1124015"/>
            <a:ext cx="10906125" cy="2387600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latin typeface="Jubilat Semibold" pitchFamily="50" charset="0"/>
              </a:rPr>
              <a:t>De feiten op een rijtje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7FCC2B3-BBE1-05F2-C185-68A2E7932992}"/>
              </a:ext>
            </a:extLst>
          </p:cNvPr>
          <p:cNvSpPr txBox="1"/>
          <p:nvPr/>
        </p:nvSpPr>
        <p:spPr>
          <a:xfrm>
            <a:off x="642937" y="1357032"/>
            <a:ext cx="99187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latin typeface="Jubilat" pitchFamily="50" charset="0"/>
              </a:rPr>
              <a:t>Rioolwateronderzoek in 2019 uitgevoerd naar 5 soorten drugs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4 van </a:t>
            </a:r>
            <a:r>
              <a:rPr lang="nl-NL" sz="2800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de 5 drugssoorten kwam gemiddeld of minder dan gemiddeld voor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Amfetamine sprong er uit: </a:t>
            </a:r>
            <a:r>
              <a:rPr lang="nl-NL" sz="2800" dirty="0"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gehalte meer dan 4 keer hoger dan in Amsterdam</a:t>
            </a:r>
          </a:p>
          <a:p>
            <a:pPr algn="ctr"/>
            <a:r>
              <a:rPr lang="nl-NL" sz="2800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algn="ctr"/>
            <a:r>
              <a:rPr lang="nl-NL" sz="2800" i="1" dirty="0">
                <a:effectLst/>
                <a:latin typeface="Jubilat" pitchFamily="50" charset="0"/>
                <a:ea typeface="Calibri" panose="020F0502020204030204" pitchFamily="34" charset="0"/>
                <a:cs typeface="Calibri" panose="020F0502020204030204" pitchFamily="34" charset="0"/>
              </a:rPr>
              <a:t>Maar in Amsterdam wordt relatief veel meer cocaïne gebruikt</a:t>
            </a:r>
          </a:p>
          <a:p>
            <a:endParaRPr lang="nl-NL" dirty="0">
              <a:latin typeface="Jubilat" pitchFamily="50" charset="0"/>
            </a:endParaRPr>
          </a:p>
          <a:p>
            <a:endParaRPr lang="nl-NL" dirty="0">
              <a:latin typeface="Jubilat" pitchFamily="50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9F4B729-7571-AC70-9D2C-1E273CE46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00750"/>
            <a:ext cx="12192000" cy="857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50B8369-0FCF-4173-8E0A-92A46F047F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955" y="6127252"/>
            <a:ext cx="2409211" cy="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750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4396</TotalTime>
  <Words>616</Words>
  <Application>Microsoft Office PowerPoint</Application>
  <PresentationFormat>Breedbeeld</PresentationFormat>
  <Paragraphs>131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30" baseType="lpstr">
      <vt:lpstr>Calibri Light</vt:lpstr>
      <vt:lpstr>Jubilat</vt:lpstr>
      <vt:lpstr>Arial</vt:lpstr>
      <vt:lpstr>Jubilat Semibold</vt:lpstr>
      <vt:lpstr>Wingdings</vt:lpstr>
      <vt:lpstr>Calibri</vt:lpstr>
      <vt:lpstr>Kantoorthema</vt:lpstr>
      <vt:lpstr>PowerPoint-presentatie</vt:lpstr>
      <vt:lpstr>Data en framing</vt:lpstr>
      <vt:lpstr>Data en framing</vt:lpstr>
      <vt:lpstr>Data en framing</vt:lpstr>
      <vt:lpstr>Data en framing</vt:lpstr>
      <vt:lpstr>Data en framing</vt:lpstr>
      <vt:lpstr>Conclusie</vt:lpstr>
      <vt:lpstr>De feiten op een rijtje</vt:lpstr>
      <vt:lpstr>De feiten op een rijtje</vt:lpstr>
      <vt:lpstr>Maar: wat is nu precies het probleem?</vt:lpstr>
      <vt:lpstr>Opbrengsten en tekortkomingen data</vt:lpstr>
      <vt:lpstr>Met partners aan de slag</vt:lpstr>
      <vt:lpstr>Wat weten we eigenlijk?</vt:lpstr>
      <vt:lpstr>Wat weten we eigenlijk?</vt:lpstr>
      <vt:lpstr>Strategie: meer data en wetenschap</vt:lpstr>
      <vt:lpstr>Hypotheses</vt:lpstr>
      <vt:lpstr>Dashboard</vt:lpstr>
      <vt:lpstr>Wetenschap</vt:lpstr>
      <vt:lpstr>Voorbeeld samenhang</vt:lpstr>
      <vt:lpstr>Voorbeeld waarde data</vt:lpstr>
      <vt:lpstr>Voorbeeld waarde data</vt:lpstr>
      <vt:lpstr>Koerswijziging door data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Kooij, Annet</dc:creator>
  <cp:lastModifiedBy>Broeders, Meis</cp:lastModifiedBy>
  <cp:revision>31</cp:revision>
  <dcterms:created xsi:type="dcterms:W3CDTF">2022-02-25T10:52:40Z</dcterms:created>
  <dcterms:modified xsi:type="dcterms:W3CDTF">2023-06-06T20:57:06Z</dcterms:modified>
</cp:coreProperties>
</file>