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20"/>
  </p:notesMasterIdLst>
  <p:handoutMasterIdLst>
    <p:handoutMasterId r:id="rId21"/>
  </p:handoutMasterIdLst>
  <p:sldIdLst>
    <p:sldId id="292" r:id="rId5"/>
    <p:sldId id="7232" r:id="rId6"/>
    <p:sldId id="465" r:id="rId7"/>
    <p:sldId id="466" r:id="rId8"/>
    <p:sldId id="754" r:id="rId9"/>
    <p:sldId id="7231" r:id="rId10"/>
    <p:sldId id="468" r:id="rId11"/>
    <p:sldId id="756" r:id="rId12"/>
    <p:sldId id="727" r:id="rId13"/>
    <p:sldId id="7233" r:id="rId14"/>
    <p:sldId id="730" r:id="rId15"/>
    <p:sldId id="820" r:id="rId16"/>
    <p:sldId id="839" r:id="rId17"/>
    <p:sldId id="855" r:id="rId18"/>
    <p:sldId id="325" r:id="rId19"/>
  </p:sldIdLst>
  <p:sldSz cx="9144000" cy="6858000" type="screen4x3"/>
  <p:notesSz cx="9144000" cy="6858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3E66"/>
    <a:srgbClr val="EAC2DB"/>
    <a:srgbClr val="EA088B"/>
    <a:srgbClr val="CA036B"/>
    <a:srgbClr val="009697"/>
    <a:srgbClr val="00A1E4"/>
    <a:srgbClr val="ED1C24"/>
    <a:srgbClr val="EB008B"/>
    <a:srgbClr val="406AAB"/>
    <a:srgbClr val="E81C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Stijl, licht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Stijl, licht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122" autoAdjust="0"/>
    <p:restoredTop sz="81701" autoAdjust="0"/>
  </p:normalViewPr>
  <p:slideViewPr>
    <p:cSldViewPr snapToGrid="0" snapToObjects="1">
      <p:cViewPr varScale="1">
        <p:scale>
          <a:sx n="99" d="100"/>
          <a:sy n="99" d="100"/>
        </p:scale>
        <p:origin x="1584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4B6CFE-16CC-9140-9CAD-FB40D331F3E5}" type="datetimeFigureOut">
              <a:rPr lang="nl-NL" smtClean="0"/>
              <a:t>25-07-2022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2CCBC9-6628-4844-8E2F-1BEB61A33E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9836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A132B8-85B6-CC40-8FA8-306EE98082B0}" type="datetimeFigureOut">
              <a:rPr lang="nl-NL" smtClean="0"/>
              <a:t>25-07-2022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26775-D59C-0443-87A7-563A89D0843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4569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B26775-D59C-0443-87A7-563A89D08434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2065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B26775-D59C-0443-87A7-563A89D08434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1164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94946-2722-1D44-91AA-E884A2A2E470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2679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B26775-D59C-0443-87A7-563A89D08434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0244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B26775-D59C-0443-87A7-563A89D08434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5783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B26775-D59C-0443-87A7-563A89D08434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753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B26775-D59C-0443-87A7-563A89D08434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43843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B26775-D59C-0443-87A7-563A89D08434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08054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B26775-D59C-0443-87A7-563A89D08434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6520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7621" y="6533804"/>
            <a:ext cx="476794" cy="324196"/>
          </a:xfrm>
          <a:prstGeom prst="rect">
            <a:avLst/>
          </a:prstGeom>
        </p:spPr>
        <p:txBody>
          <a:bodyPr/>
          <a:lstStyle/>
          <a:p>
            <a:fld id="{4EE0B4BB-12D9-6E41-9940-6DC12F8AE954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7621" y="6533804"/>
            <a:ext cx="476794" cy="324196"/>
          </a:xfrm>
          <a:prstGeom prst="rect">
            <a:avLst/>
          </a:prstGeom>
        </p:spPr>
        <p:txBody>
          <a:bodyPr/>
          <a:lstStyle/>
          <a:p>
            <a:fld id="{4EE0B4BB-12D9-6E41-9940-6DC12F8AE954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940ED-F2F9-1A40-88D8-2D3EA8B13B0C}" type="datetimeFigureOut">
              <a:rPr lang="nl-NL" smtClean="0"/>
              <a:t>25-07-2022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C2876-EBB4-BA49-83A5-DC44228BF88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8719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7621" y="6533804"/>
            <a:ext cx="476794" cy="324196"/>
          </a:xfrm>
          <a:prstGeom prst="rect">
            <a:avLst/>
          </a:prstGeom>
        </p:spPr>
        <p:txBody>
          <a:bodyPr/>
          <a:lstStyle/>
          <a:p>
            <a:fld id="{4EE0B4BB-12D9-6E41-9940-6DC12F8AE954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7621" y="6533804"/>
            <a:ext cx="476794" cy="324196"/>
          </a:xfrm>
          <a:prstGeom prst="rect">
            <a:avLst/>
          </a:prstGeom>
        </p:spPr>
        <p:txBody>
          <a:bodyPr/>
          <a:lstStyle/>
          <a:p>
            <a:fld id="{4EE0B4BB-12D9-6E41-9940-6DC12F8AE954}" type="slidenum">
              <a:rPr lang="nl-NL" smtClean="0"/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7621" y="6533804"/>
            <a:ext cx="476794" cy="324196"/>
          </a:xfrm>
          <a:prstGeom prst="rect">
            <a:avLst/>
          </a:prstGeom>
        </p:spPr>
        <p:txBody>
          <a:bodyPr/>
          <a:lstStyle/>
          <a:p>
            <a:fld id="{4EE0B4BB-12D9-6E41-9940-6DC12F8AE954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7621" y="6533804"/>
            <a:ext cx="476794" cy="324196"/>
          </a:xfrm>
          <a:prstGeom prst="rect">
            <a:avLst/>
          </a:prstGeom>
        </p:spPr>
        <p:txBody>
          <a:bodyPr/>
          <a:lstStyle/>
          <a:p>
            <a:fld id="{4EE0B4BB-12D9-6E41-9940-6DC12F8AE954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7621" y="6533804"/>
            <a:ext cx="476794" cy="324196"/>
          </a:xfrm>
          <a:prstGeom prst="rect">
            <a:avLst/>
          </a:prstGeom>
        </p:spPr>
        <p:txBody>
          <a:bodyPr/>
          <a:lstStyle/>
          <a:p>
            <a:fld id="{4EE0B4BB-12D9-6E41-9940-6DC12F8AE954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7621" y="6533804"/>
            <a:ext cx="476794" cy="324196"/>
          </a:xfrm>
          <a:prstGeom prst="rect">
            <a:avLst/>
          </a:prstGeom>
        </p:spPr>
        <p:txBody>
          <a:bodyPr/>
          <a:lstStyle/>
          <a:p>
            <a:fld id="{4EE0B4BB-12D9-6E41-9940-6DC12F8AE954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7621" y="6533804"/>
            <a:ext cx="476794" cy="324196"/>
          </a:xfrm>
          <a:prstGeom prst="rect">
            <a:avLst/>
          </a:prstGeom>
        </p:spPr>
        <p:txBody>
          <a:bodyPr/>
          <a:lstStyle/>
          <a:p>
            <a:fld id="{4EE0B4BB-12D9-6E41-9940-6DC12F8AE954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Sleep de afbeelding naar de tijdelijke aanduiding of 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7621" y="6533804"/>
            <a:ext cx="476794" cy="324196"/>
          </a:xfrm>
          <a:prstGeom prst="rect">
            <a:avLst/>
          </a:prstGeom>
        </p:spPr>
        <p:txBody>
          <a:bodyPr/>
          <a:lstStyle/>
          <a:p>
            <a:fld id="{4EE0B4BB-12D9-6E41-9940-6DC12F8AE954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621" y="6533804"/>
            <a:ext cx="476794" cy="32419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lvl1pPr algn="r">
              <a:defRPr sz="800" baseline="0">
                <a:solidFill>
                  <a:schemeClr val="tx1"/>
                </a:solidFill>
                <a:latin typeface="verdana" charset="0"/>
              </a:defRPr>
            </a:lvl1pPr>
          </a:lstStyle>
          <a:p>
            <a:fld id="{4EE0B4BB-12D9-6E41-9940-6DC12F8AE95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05460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company/27138043/admin/" TargetMode="External"/><Relationship Id="rId7" Type="http://schemas.openxmlformats.org/officeDocument/2006/relationships/image" Target="../media/image19.jpg"/><Relationship Id="rId2" Type="http://schemas.openxmlformats.org/officeDocument/2006/relationships/hyperlink" Target="http://www.dontpushme.nl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s://www.managementboek.nl/boek/9789082579918/impact-de-kracht-van-onzichtbare-invloed-harrie-van-den-berg" TargetMode="External"/><Relationship Id="rId4" Type="http://schemas.openxmlformats.org/officeDocument/2006/relationships/hyperlink" Target="https://www.linkedin.com/in/communicatiecoach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F769637-9DD7-8F40-AF10-F4B709507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96" y="1165173"/>
            <a:ext cx="8453958" cy="5412322"/>
          </a:xfrm>
          <a:prstGeom prst="rect">
            <a:avLst/>
          </a:prstGeom>
        </p:spPr>
      </p:pic>
      <p:sp>
        <p:nvSpPr>
          <p:cNvPr id="9" name="Tijdelijke aanduiding voor inhoud 2"/>
          <p:cNvSpPr txBox="1">
            <a:spLocks/>
          </p:cNvSpPr>
          <p:nvPr/>
        </p:nvSpPr>
        <p:spPr>
          <a:xfrm>
            <a:off x="0" y="1759634"/>
            <a:ext cx="9144000" cy="72333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anchor="t" anchorCtr="0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buClr>
                <a:srgbClr val="009DE0"/>
              </a:buClr>
              <a:buSzPct val="120000"/>
              <a:defRPr/>
            </a:pPr>
            <a:r>
              <a:rPr lang="nl-NL" sz="2500" dirty="0">
                <a:solidFill>
                  <a:srgbClr val="EA088B"/>
                </a:solidFill>
                <a:cs typeface="Arial"/>
              </a:rPr>
              <a:t>De rol van data: hoe blijven we in verbinding?</a:t>
            </a:r>
            <a:endParaRPr lang="nl-NL" sz="2500" dirty="0">
              <a:solidFill>
                <a:srgbClr val="123E66"/>
              </a:solidFill>
              <a:cs typeface="Arial"/>
            </a:endParaRPr>
          </a:p>
        </p:txBody>
      </p: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FC6BA9FA-1642-4A57-A2AE-59F223C5D620}"/>
              </a:ext>
            </a:extLst>
          </p:cNvPr>
          <p:cNvSpPr txBox="1">
            <a:spLocks/>
          </p:cNvSpPr>
          <p:nvPr/>
        </p:nvSpPr>
        <p:spPr>
          <a:xfrm>
            <a:off x="9331" y="5103846"/>
            <a:ext cx="9144000" cy="69979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anchor="t" anchorCtr="0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buClr>
                <a:srgbClr val="009DE0"/>
              </a:buClr>
              <a:buSzPct val="120000"/>
              <a:defRPr/>
            </a:pPr>
            <a:r>
              <a:rPr lang="nl-NL" sz="2000" kern="500" dirty="0">
                <a:solidFill>
                  <a:srgbClr val="EA088B"/>
                </a:solidFill>
                <a:latin typeface="Cantarell" charset="0"/>
                <a:ea typeface="Cantarell" charset="0"/>
                <a:cs typeface="Cantarell" charset="0"/>
              </a:rPr>
              <a:t>15 juni 2022</a:t>
            </a:r>
            <a:r>
              <a:rPr lang="nl-NL" sz="2000" kern="500" dirty="0">
                <a:solidFill>
                  <a:srgbClr val="123E66"/>
                </a:solidFill>
                <a:latin typeface="Cantarell" charset="0"/>
                <a:ea typeface="Cantarell" charset="0"/>
                <a:cs typeface="Arial"/>
              </a:rPr>
              <a:t>: </a:t>
            </a:r>
            <a:r>
              <a:rPr lang="nl-NL" sz="2000" kern="500" dirty="0" err="1">
                <a:solidFill>
                  <a:srgbClr val="123E66"/>
                </a:solidFill>
                <a:latin typeface="Cantarell" charset="0"/>
                <a:ea typeface="Cantarell" charset="0"/>
                <a:cs typeface="Arial"/>
              </a:rPr>
              <a:t>Genieke</a:t>
            </a:r>
            <a:r>
              <a:rPr lang="nl-NL" sz="2000" kern="500" dirty="0">
                <a:solidFill>
                  <a:srgbClr val="123E66"/>
                </a:solidFill>
                <a:latin typeface="Cantarell" charset="0"/>
                <a:ea typeface="Cantarell" charset="0"/>
                <a:cs typeface="Arial"/>
              </a:rPr>
              <a:t> </a:t>
            </a:r>
            <a:r>
              <a:rPr lang="nl-NL" sz="2000" kern="500" dirty="0" err="1">
                <a:solidFill>
                  <a:srgbClr val="123E66"/>
                </a:solidFill>
                <a:latin typeface="Cantarell" charset="0"/>
                <a:ea typeface="Cantarell" charset="0"/>
                <a:cs typeface="Arial"/>
              </a:rPr>
              <a:t>Hertoghs</a:t>
            </a:r>
            <a:endParaRPr lang="nl-NL" sz="2000" dirty="0">
              <a:solidFill>
                <a:srgbClr val="123E66"/>
              </a:solidFill>
              <a:cs typeface="Arial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0512468-487B-3744-BF38-90C08975B9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67" y="245768"/>
            <a:ext cx="2090928" cy="91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78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ush.mp4" descr="Push.mp4">
            <a:hlinkClick r:id="" action="ppaction://media"/>
            <a:extLst>
              <a:ext uri="{FF2B5EF4-FFF2-40B4-BE49-F238E27FC236}">
                <a16:creationId xmlns:a16="http://schemas.microsoft.com/office/drawing/2014/main" id="{3ED646A1-914C-EEAA-2E56-2BC5B7575C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56" y="837127"/>
            <a:ext cx="9136844" cy="513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32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67" y="245768"/>
            <a:ext cx="2090928" cy="917448"/>
          </a:xfrm>
          <a:prstGeom prst="rect">
            <a:avLst/>
          </a:prstGeom>
        </p:spPr>
      </p:pic>
      <p:pic>
        <p:nvPicPr>
          <p:cNvPr id="7" name="Afbeelding 6" descr="head-outline-hi.png">
            <a:extLst>
              <a:ext uri="{FF2B5EF4-FFF2-40B4-BE49-F238E27FC236}">
                <a16:creationId xmlns:a16="http://schemas.microsoft.com/office/drawing/2014/main" id="{5C68FC8A-8DBC-42EC-80E7-29069C4710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2995650"/>
            <a:ext cx="2036190" cy="2823328"/>
          </a:xfrm>
          <a:prstGeom prst="rect">
            <a:avLst/>
          </a:prstGeom>
        </p:spPr>
      </p:pic>
      <p:sp>
        <p:nvSpPr>
          <p:cNvPr id="8" name="Ovaal 7">
            <a:extLst>
              <a:ext uri="{FF2B5EF4-FFF2-40B4-BE49-F238E27FC236}">
                <a16:creationId xmlns:a16="http://schemas.microsoft.com/office/drawing/2014/main" id="{5D81DE7C-944B-4A94-8C81-ABC2DB60D05D}"/>
              </a:ext>
            </a:extLst>
          </p:cNvPr>
          <p:cNvSpPr/>
          <p:nvPr/>
        </p:nvSpPr>
        <p:spPr>
          <a:xfrm>
            <a:off x="2608587" y="2404840"/>
            <a:ext cx="4127404" cy="4127242"/>
          </a:xfrm>
          <a:prstGeom prst="ellipse">
            <a:avLst/>
          </a:prstGeom>
          <a:noFill/>
          <a:ln w="63500">
            <a:solidFill>
              <a:srgbClr val="123E66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123E66"/>
              </a:solidFill>
            </a:endParaRPr>
          </a:p>
        </p:txBody>
      </p:sp>
      <p:sp>
        <p:nvSpPr>
          <p:cNvPr id="10" name="Gelijkbenige driehoek 9">
            <a:extLst>
              <a:ext uri="{FF2B5EF4-FFF2-40B4-BE49-F238E27FC236}">
                <a16:creationId xmlns:a16="http://schemas.microsoft.com/office/drawing/2014/main" id="{3A15AAC0-B34C-4B7C-BF7E-689D21D86050}"/>
              </a:ext>
            </a:extLst>
          </p:cNvPr>
          <p:cNvSpPr/>
          <p:nvPr/>
        </p:nvSpPr>
        <p:spPr>
          <a:xfrm>
            <a:off x="4672289" y="3497736"/>
            <a:ext cx="248845" cy="193063"/>
          </a:xfrm>
          <a:prstGeom prst="triangle">
            <a:avLst/>
          </a:prstGeom>
          <a:solidFill>
            <a:srgbClr val="EA088B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1FD55A00-1962-4077-9417-A557D8F5253C}"/>
              </a:ext>
            </a:extLst>
          </p:cNvPr>
          <p:cNvSpPr/>
          <p:nvPr/>
        </p:nvSpPr>
        <p:spPr>
          <a:xfrm>
            <a:off x="3097698" y="1696945"/>
            <a:ext cx="253135" cy="220949"/>
          </a:xfrm>
          <a:prstGeom prst="ellipse">
            <a:avLst/>
          </a:prstGeom>
          <a:solidFill>
            <a:srgbClr val="123E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123E66"/>
              </a:solidFill>
            </a:endParaRPr>
          </a:p>
        </p:txBody>
      </p:sp>
      <p:sp>
        <p:nvSpPr>
          <p:cNvPr id="12" name="Gelijkbenige driehoek 11">
            <a:extLst>
              <a:ext uri="{FF2B5EF4-FFF2-40B4-BE49-F238E27FC236}">
                <a16:creationId xmlns:a16="http://schemas.microsoft.com/office/drawing/2014/main" id="{8B7AFC27-E808-4C21-A241-5681E5F01176}"/>
              </a:ext>
            </a:extLst>
          </p:cNvPr>
          <p:cNvSpPr/>
          <p:nvPr/>
        </p:nvSpPr>
        <p:spPr>
          <a:xfrm>
            <a:off x="2608587" y="1696945"/>
            <a:ext cx="248845" cy="220949"/>
          </a:xfrm>
          <a:prstGeom prst="triangle">
            <a:avLst/>
          </a:prstGeom>
          <a:solidFill>
            <a:srgbClr val="EA088B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94EFEC03-C8D9-46C7-BA72-F0705FC7F65A}"/>
              </a:ext>
            </a:extLst>
          </p:cNvPr>
          <p:cNvCxnSpPr/>
          <p:nvPr/>
        </p:nvCxnSpPr>
        <p:spPr>
          <a:xfrm>
            <a:off x="2857432" y="2027296"/>
            <a:ext cx="1724758" cy="1470440"/>
          </a:xfrm>
          <a:prstGeom prst="straightConnector1">
            <a:avLst/>
          </a:prstGeom>
          <a:ln>
            <a:solidFill>
              <a:srgbClr val="123E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98C5F1C8-391E-4163-BBC1-4166272BAD2B}"/>
              </a:ext>
            </a:extLst>
          </p:cNvPr>
          <p:cNvCxnSpPr/>
          <p:nvPr/>
        </p:nvCxnSpPr>
        <p:spPr>
          <a:xfrm>
            <a:off x="3350833" y="1917894"/>
            <a:ext cx="639276" cy="486946"/>
          </a:xfrm>
          <a:prstGeom prst="line">
            <a:avLst/>
          </a:prstGeom>
          <a:ln>
            <a:solidFill>
              <a:srgbClr val="123E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met pijl 18">
            <a:extLst>
              <a:ext uri="{FF2B5EF4-FFF2-40B4-BE49-F238E27FC236}">
                <a16:creationId xmlns:a16="http://schemas.microsoft.com/office/drawing/2014/main" id="{73C5EE91-A232-486C-95FD-999F4647D42D}"/>
              </a:ext>
            </a:extLst>
          </p:cNvPr>
          <p:cNvCxnSpPr/>
          <p:nvPr/>
        </p:nvCxnSpPr>
        <p:spPr>
          <a:xfrm flipV="1">
            <a:off x="3990109" y="1696945"/>
            <a:ext cx="2153801" cy="707895"/>
          </a:xfrm>
          <a:prstGeom prst="straightConnector1">
            <a:avLst/>
          </a:prstGeom>
          <a:ln>
            <a:solidFill>
              <a:srgbClr val="123E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kstvak 19">
            <a:extLst>
              <a:ext uri="{FF2B5EF4-FFF2-40B4-BE49-F238E27FC236}">
                <a16:creationId xmlns:a16="http://schemas.microsoft.com/office/drawing/2014/main" id="{1AC6DABB-C242-4B5A-98BB-58C8C3A9B410}"/>
              </a:ext>
            </a:extLst>
          </p:cNvPr>
          <p:cNvSpPr txBox="1"/>
          <p:nvPr/>
        </p:nvSpPr>
        <p:spPr>
          <a:xfrm>
            <a:off x="2656657" y="1275960"/>
            <a:ext cx="3295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rgbClr val="123E66"/>
                </a:solidFill>
                <a:latin typeface="Cantarell"/>
              </a:rPr>
              <a:t>PUSH: </a:t>
            </a:r>
            <a:r>
              <a:rPr lang="nl-NL" sz="1400" dirty="0">
                <a:solidFill>
                  <a:srgbClr val="123E66"/>
                </a:solidFill>
                <a:latin typeface="Cantarell"/>
              </a:rPr>
              <a:t>jouw ego en wereldbeeld centraal</a:t>
            </a:r>
          </a:p>
        </p:txBody>
      </p:sp>
      <p:cxnSp>
        <p:nvCxnSpPr>
          <p:cNvPr id="21" name="Rechte verbindingslijn met pijl 20">
            <a:extLst>
              <a:ext uri="{FF2B5EF4-FFF2-40B4-BE49-F238E27FC236}">
                <a16:creationId xmlns:a16="http://schemas.microsoft.com/office/drawing/2014/main" id="{B6BA7BC4-8D7D-4980-921B-155A67067570}"/>
              </a:ext>
            </a:extLst>
          </p:cNvPr>
          <p:cNvCxnSpPr>
            <a:cxnSpLocks/>
          </p:cNvCxnSpPr>
          <p:nvPr/>
        </p:nvCxnSpPr>
        <p:spPr>
          <a:xfrm flipH="1">
            <a:off x="4928688" y="2385111"/>
            <a:ext cx="2493171" cy="949415"/>
          </a:xfrm>
          <a:prstGeom prst="straightConnector1">
            <a:avLst/>
          </a:prstGeom>
          <a:ln w="38100" cmpd="dbl">
            <a:solidFill>
              <a:srgbClr val="123E66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kstvak 23">
            <a:extLst>
              <a:ext uri="{FF2B5EF4-FFF2-40B4-BE49-F238E27FC236}">
                <a16:creationId xmlns:a16="http://schemas.microsoft.com/office/drawing/2014/main" id="{C528FED9-CD6E-40FF-B4AE-E1D4A554EE02}"/>
              </a:ext>
            </a:extLst>
          </p:cNvPr>
          <p:cNvSpPr txBox="1"/>
          <p:nvPr/>
        </p:nvSpPr>
        <p:spPr>
          <a:xfrm>
            <a:off x="6445255" y="1296968"/>
            <a:ext cx="2393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>
                <a:solidFill>
                  <a:srgbClr val="123E66"/>
                </a:solidFill>
                <a:latin typeface="Cantarell"/>
              </a:rPr>
              <a:t>PULL: </a:t>
            </a:r>
            <a:r>
              <a:rPr lang="nl-NL" sz="1400" dirty="0">
                <a:solidFill>
                  <a:srgbClr val="123E66"/>
                </a:solidFill>
                <a:latin typeface="Cantarell"/>
              </a:rPr>
              <a:t>ego en wereldbeeld van de ander centraal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2F2A6E46-1751-4745-903B-085E488877CF}"/>
              </a:ext>
            </a:extLst>
          </p:cNvPr>
          <p:cNvSpPr txBox="1"/>
          <p:nvPr/>
        </p:nvSpPr>
        <p:spPr>
          <a:xfrm>
            <a:off x="294606" y="4764981"/>
            <a:ext cx="2001451" cy="1384995"/>
          </a:xfrm>
          <a:prstGeom prst="rect">
            <a:avLst/>
          </a:prstGeom>
          <a:solidFill>
            <a:srgbClr val="EAC2DB"/>
          </a:solidFill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srgbClr val="123E66"/>
                </a:solidFill>
              </a:rPr>
              <a:t>Pull: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nl-NL" sz="1400" dirty="0">
                <a:solidFill>
                  <a:srgbClr val="123E66"/>
                </a:solidFill>
              </a:rPr>
              <a:t>Ego voelt interesse en veiligheid.</a:t>
            </a:r>
          </a:p>
          <a:p>
            <a:pPr marL="285750" indent="-285750">
              <a:buFont typeface="Wingdings" pitchFamily="2" charset="2"/>
              <a:buChar char="ü"/>
            </a:pPr>
            <a:endParaRPr lang="nl-NL" sz="1400" dirty="0">
              <a:solidFill>
                <a:srgbClr val="123E66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nl-NL" sz="1400" dirty="0">
                <a:solidFill>
                  <a:srgbClr val="123E66"/>
                </a:solidFill>
              </a:rPr>
              <a:t>“Je begrijpt me écht! Ik voel me gezien…”</a:t>
            </a:r>
          </a:p>
        </p:txBody>
      </p:sp>
      <p:pic>
        <p:nvPicPr>
          <p:cNvPr id="4" name="Graphic 3" descr="Magneet">
            <a:extLst>
              <a:ext uri="{FF2B5EF4-FFF2-40B4-BE49-F238E27FC236}">
                <a16:creationId xmlns:a16="http://schemas.microsoft.com/office/drawing/2014/main" id="{D650F4BB-0232-834F-B948-66587C5BA22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6868949">
            <a:off x="7410781" y="1897145"/>
            <a:ext cx="1117947" cy="1117947"/>
          </a:xfrm>
          <a:prstGeom prst="rect">
            <a:avLst/>
          </a:prstGeom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C5D02485-A4E1-A849-829A-2D79DF723711}"/>
              </a:ext>
            </a:extLst>
          </p:cNvPr>
          <p:cNvSpPr txBox="1"/>
          <p:nvPr/>
        </p:nvSpPr>
        <p:spPr>
          <a:xfrm>
            <a:off x="4118129" y="3397908"/>
            <a:ext cx="503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/>
              <a:t>EGO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260CF84-DE65-1441-A5F1-5492403CE78E}"/>
              </a:ext>
            </a:extLst>
          </p:cNvPr>
          <p:cNvSpPr txBox="1"/>
          <p:nvPr/>
        </p:nvSpPr>
        <p:spPr>
          <a:xfrm>
            <a:off x="5069566" y="325918"/>
            <a:ext cx="3768789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nl-NL" sz="1400" dirty="0" err="1">
                <a:solidFill>
                  <a:srgbClr val="123E66"/>
                </a:solidFill>
              </a:rPr>
              <a:t>Subconscious</a:t>
            </a:r>
            <a:r>
              <a:rPr lang="nl-NL" sz="1400" dirty="0">
                <a:solidFill>
                  <a:srgbClr val="123E66"/>
                </a:solidFill>
              </a:rPr>
              <a:t> Impact</a:t>
            </a:r>
          </a:p>
          <a:p>
            <a:pPr algn="r"/>
            <a:r>
              <a:rPr lang="nl-NL" sz="1400" dirty="0">
                <a:solidFill>
                  <a:srgbClr val="123E66"/>
                </a:solidFill>
              </a:rPr>
              <a:t>35 pulltechnieken om een ander écht te bereiken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70F87045-BB3E-2FF2-506E-759DC3B8F603}"/>
              </a:ext>
            </a:extLst>
          </p:cNvPr>
          <p:cNvSpPr txBox="1"/>
          <p:nvPr/>
        </p:nvSpPr>
        <p:spPr>
          <a:xfrm>
            <a:off x="6490952" y="6065544"/>
            <a:ext cx="2174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rgbClr val="123E66"/>
                </a:solidFill>
              </a:rPr>
              <a:t>defensiemechanisme</a:t>
            </a:r>
          </a:p>
        </p:txBody>
      </p:sp>
      <p:cxnSp>
        <p:nvCxnSpPr>
          <p:cNvPr id="22" name="Rechte verbindingslijn met pijl 21">
            <a:extLst>
              <a:ext uri="{FF2B5EF4-FFF2-40B4-BE49-F238E27FC236}">
                <a16:creationId xmlns:a16="http://schemas.microsoft.com/office/drawing/2014/main" id="{BD325E43-71D7-FC2A-DDDB-36D0D17FF22E}"/>
              </a:ext>
            </a:extLst>
          </p:cNvPr>
          <p:cNvCxnSpPr>
            <a:cxnSpLocks/>
          </p:cNvCxnSpPr>
          <p:nvPr/>
        </p:nvCxnSpPr>
        <p:spPr>
          <a:xfrm flipH="1">
            <a:off x="5207393" y="2837105"/>
            <a:ext cx="2493171" cy="949415"/>
          </a:xfrm>
          <a:prstGeom prst="straightConnector1">
            <a:avLst/>
          </a:prstGeom>
          <a:ln w="38100" cmpd="dbl">
            <a:solidFill>
              <a:srgbClr val="123E66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453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67" y="245768"/>
            <a:ext cx="2090928" cy="917448"/>
          </a:xfrm>
          <a:prstGeom prst="rect">
            <a:avLst/>
          </a:prstGeom>
        </p:spPr>
      </p:pic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81A0A294-7A97-3B48-8315-53F76D1C4B3F}"/>
              </a:ext>
            </a:extLst>
          </p:cNvPr>
          <p:cNvSpPr txBox="1">
            <a:spLocks/>
          </p:cNvSpPr>
          <p:nvPr/>
        </p:nvSpPr>
        <p:spPr>
          <a:xfrm>
            <a:off x="0" y="1433935"/>
            <a:ext cx="9144000" cy="78941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anchor="t" anchorCtr="0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ts val="0"/>
              </a:spcBef>
              <a:buClr>
                <a:srgbClr val="009DE0"/>
              </a:buClr>
              <a:buSzPct val="120000"/>
              <a:defRPr/>
            </a:pPr>
            <a:r>
              <a:rPr lang="nl-NL" sz="2500" kern="500" dirty="0">
                <a:solidFill>
                  <a:srgbClr val="EA088B"/>
                </a:solidFill>
                <a:latin typeface="Cantarell" charset="0"/>
                <a:cs typeface="Arial"/>
              </a:rPr>
              <a:t>	Het nadeel van gesloten vragen…</a:t>
            </a:r>
            <a:endParaRPr lang="nl-NL" sz="2500" dirty="0">
              <a:solidFill>
                <a:srgbClr val="123E66"/>
              </a:solidFill>
              <a:cs typeface="Arial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4CCBC03B-77DD-B048-9427-CFFEA25C93DF}"/>
              </a:ext>
            </a:extLst>
          </p:cNvPr>
          <p:cNvSpPr/>
          <p:nvPr/>
        </p:nvSpPr>
        <p:spPr>
          <a:xfrm>
            <a:off x="518968" y="2235613"/>
            <a:ext cx="8480756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500" dirty="0">
                <a:solidFill>
                  <a:srgbClr val="123E66"/>
                </a:solidFill>
                <a:latin typeface="Cantarell"/>
              </a:rPr>
              <a:t>Een gesloten vraag herken je aan het eerste woord: een werkwoord (vind je, wil je, ga je, zou je, </a:t>
            </a:r>
            <a:r>
              <a:rPr lang="nl-NL" sz="1500" dirty="0" err="1">
                <a:solidFill>
                  <a:srgbClr val="123E66"/>
                </a:solidFill>
                <a:latin typeface="Cantarell"/>
              </a:rPr>
              <a:t>etc</a:t>
            </a:r>
            <a:r>
              <a:rPr lang="nl-NL" sz="1500" dirty="0">
                <a:solidFill>
                  <a:srgbClr val="123E66"/>
                </a:solidFill>
                <a:latin typeface="Cantarell"/>
              </a:rPr>
              <a:t>):</a:t>
            </a:r>
          </a:p>
          <a:p>
            <a:r>
              <a:rPr lang="nl-NL" sz="1300" dirty="0">
                <a:solidFill>
                  <a:srgbClr val="EA088B"/>
                </a:solidFill>
                <a:latin typeface="Cantarell"/>
              </a:rPr>
              <a:t>Lijkt het je ook niet handiger om dat dashboard voortaan te gaan gebruiken? </a:t>
            </a:r>
          </a:p>
          <a:p>
            <a:r>
              <a:rPr lang="nl-NL" sz="1300" dirty="0">
                <a:solidFill>
                  <a:srgbClr val="EA088B"/>
                </a:solidFill>
                <a:latin typeface="Cantarell"/>
              </a:rPr>
              <a:t>Is het niet logischer om de relevante data te gebruiken als grondslag van dit advies?</a:t>
            </a:r>
          </a:p>
          <a:p>
            <a:r>
              <a:rPr lang="nl-NL" sz="1300" dirty="0">
                <a:solidFill>
                  <a:srgbClr val="EA088B"/>
                </a:solidFill>
                <a:latin typeface="Cantarell"/>
              </a:rPr>
              <a:t>Denk je ook dat het slim is om hier de stekker uit te trekken?</a:t>
            </a:r>
            <a:endParaRPr lang="nl-NL" sz="1300" dirty="0">
              <a:solidFill>
                <a:srgbClr val="123E66"/>
              </a:solidFill>
              <a:latin typeface="Cantarell"/>
            </a:endParaRPr>
          </a:p>
          <a:p>
            <a:endParaRPr lang="nl-NL" sz="1600" dirty="0">
              <a:solidFill>
                <a:srgbClr val="123E66"/>
              </a:solidFill>
              <a:latin typeface="Cantarell"/>
            </a:endParaRPr>
          </a:p>
          <a:p>
            <a:endParaRPr lang="nl-NL" sz="1600" dirty="0">
              <a:solidFill>
                <a:srgbClr val="123E66"/>
              </a:solidFill>
              <a:latin typeface="Cantarell"/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76385B9B-7A3D-354D-9262-06AACDE6C733}"/>
              </a:ext>
            </a:extLst>
          </p:cNvPr>
          <p:cNvSpPr/>
          <p:nvPr/>
        </p:nvSpPr>
        <p:spPr>
          <a:xfrm>
            <a:off x="518968" y="3697901"/>
            <a:ext cx="767323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500" dirty="0">
                <a:solidFill>
                  <a:srgbClr val="123E66"/>
                </a:solidFill>
                <a:latin typeface="Cantarell"/>
              </a:rPr>
              <a:t>Het onbewuste van de ander ervaart een gesloten (sturende) vraag als push. Gesloten vragen zijn een indicator van de behoefte van jouw ego om te sturen/kleuren.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C3A9CB6-4E2F-EE4D-BDA5-4E1E4FD8B7A0}"/>
              </a:ext>
            </a:extLst>
          </p:cNvPr>
          <p:cNvSpPr txBox="1"/>
          <p:nvPr/>
        </p:nvSpPr>
        <p:spPr>
          <a:xfrm>
            <a:off x="4133783" y="5263162"/>
            <a:ext cx="4097981" cy="553998"/>
          </a:xfrm>
          <a:prstGeom prst="rect">
            <a:avLst/>
          </a:prstGeom>
          <a:solidFill>
            <a:srgbClr val="EAC2DB"/>
          </a:solidFill>
        </p:spPr>
        <p:txBody>
          <a:bodyPr wrap="none" rtlCol="0">
            <a:spAutoFit/>
          </a:bodyPr>
          <a:lstStyle/>
          <a:p>
            <a:r>
              <a:rPr lang="nl-NL" sz="1500" dirty="0">
                <a:solidFill>
                  <a:srgbClr val="123E66"/>
                </a:solidFill>
              </a:rPr>
              <a:t>TIP:</a:t>
            </a:r>
          </a:p>
          <a:p>
            <a:r>
              <a:rPr lang="nl-NL" sz="1500" dirty="0">
                <a:solidFill>
                  <a:srgbClr val="123E66"/>
                </a:solidFill>
              </a:rPr>
              <a:t>Maak een gesloten vraag open met ‘in hoeverre’…</a:t>
            </a:r>
          </a:p>
        </p:txBody>
      </p:sp>
      <p:pic>
        <p:nvPicPr>
          <p:cNvPr id="9" name="Graphic 8" descr="Gloeilamp en tandwiel met effen opvulling">
            <a:extLst>
              <a:ext uri="{FF2B5EF4-FFF2-40B4-BE49-F238E27FC236}">
                <a16:creationId xmlns:a16="http://schemas.microsoft.com/office/drawing/2014/main" id="{AB8ACC10-1F07-624B-826E-CEF840C6E1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99267" y="4518168"/>
            <a:ext cx="914400" cy="914400"/>
          </a:xfrm>
          <a:prstGeom prst="rect">
            <a:avLst/>
          </a:prstGeom>
        </p:spPr>
      </p:pic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2ECF65B3-2E18-6042-A2D1-20FAF239F1EA}"/>
              </a:ext>
            </a:extLst>
          </p:cNvPr>
          <p:cNvCxnSpPr/>
          <p:nvPr/>
        </p:nvCxnSpPr>
        <p:spPr>
          <a:xfrm>
            <a:off x="504966" y="1298575"/>
            <a:ext cx="8093123" cy="0"/>
          </a:xfrm>
          <a:prstGeom prst="line">
            <a:avLst/>
          </a:prstGeom>
          <a:ln w="38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399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Verbindingsconcepten met klimtouw">
            <a:extLst>
              <a:ext uri="{FF2B5EF4-FFF2-40B4-BE49-F238E27FC236}">
                <a16:creationId xmlns:a16="http://schemas.microsoft.com/office/drawing/2014/main" id="{15F5C5C8-F608-CE46-5226-F1A050E0F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6730" y="463639"/>
            <a:ext cx="9850730" cy="6567153"/>
          </a:xfrm>
          <a:prstGeom prst="rect">
            <a:avLst/>
          </a:prstGeom>
        </p:spPr>
      </p:pic>
      <p:sp>
        <p:nvSpPr>
          <p:cNvPr id="12" name="Tijdelijke aanduiding voor inhoud 2"/>
          <p:cNvSpPr txBox="1">
            <a:spLocks/>
          </p:cNvSpPr>
          <p:nvPr/>
        </p:nvSpPr>
        <p:spPr>
          <a:xfrm>
            <a:off x="-103031" y="2969341"/>
            <a:ext cx="9337183" cy="459659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anchor="t" anchorCtr="0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009DE0"/>
              </a:buClr>
              <a:buSzPct val="120000"/>
              <a:defRPr/>
            </a:pPr>
            <a:r>
              <a:rPr lang="nl-NL" sz="1800" kern="500" dirty="0">
                <a:solidFill>
                  <a:srgbClr val="EA088B"/>
                </a:solidFill>
                <a:latin typeface="Cantarell" charset="0"/>
                <a:ea typeface="Cantarell" charset="0"/>
                <a:cs typeface="Cantarell" charset="0"/>
              </a:rPr>
              <a:t>VERBINDING CREEREN</a:t>
            </a:r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67" y="245768"/>
            <a:ext cx="2090928" cy="91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02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67" y="245768"/>
            <a:ext cx="2090928" cy="917448"/>
          </a:xfrm>
          <a:prstGeom prst="rect">
            <a:avLst/>
          </a:prstGeom>
        </p:spPr>
      </p:pic>
      <p:cxnSp>
        <p:nvCxnSpPr>
          <p:cNvPr id="16" name="Rechte verbindingslijn 15"/>
          <p:cNvCxnSpPr/>
          <p:nvPr/>
        </p:nvCxnSpPr>
        <p:spPr>
          <a:xfrm>
            <a:off x="504966" y="1298575"/>
            <a:ext cx="8093123" cy="0"/>
          </a:xfrm>
          <a:prstGeom prst="line">
            <a:avLst/>
          </a:prstGeom>
          <a:ln w="38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jdelijke aanduiding voor inhoud 2"/>
          <p:cNvSpPr txBox="1">
            <a:spLocks/>
          </p:cNvSpPr>
          <p:nvPr/>
        </p:nvSpPr>
        <p:spPr>
          <a:xfrm>
            <a:off x="495636" y="1492325"/>
            <a:ext cx="8093122" cy="72333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anchor="t" anchorCtr="0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ts val="0"/>
              </a:spcBef>
              <a:buClr>
                <a:srgbClr val="009DE0"/>
              </a:buClr>
              <a:buSzPct val="120000"/>
              <a:defRPr/>
            </a:pPr>
            <a:r>
              <a:rPr lang="nl-NL" sz="2500" kern="500" dirty="0">
                <a:solidFill>
                  <a:srgbClr val="EA088B"/>
                </a:solidFill>
                <a:latin typeface="Cantarell" charset="0"/>
                <a:ea typeface="Cantarell" charset="0"/>
                <a:cs typeface="Cantarell" charset="0"/>
              </a:rPr>
              <a:t>Creëer verbinding: verken het standpunt van de ander</a:t>
            </a:r>
            <a:endParaRPr lang="nl-NL" sz="2500" dirty="0">
              <a:solidFill>
                <a:srgbClr val="123E66"/>
              </a:solidFill>
              <a:cs typeface="Arial"/>
            </a:endParaRPr>
          </a:p>
        </p:txBody>
      </p:sp>
      <p:sp>
        <p:nvSpPr>
          <p:cNvPr id="13" name="Titel 1"/>
          <p:cNvSpPr txBox="1">
            <a:spLocks/>
          </p:cNvSpPr>
          <p:nvPr/>
        </p:nvSpPr>
        <p:spPr>
          <a:xfrm>
            <a:off x="556368" y="2215656"/>
            <a:ext cx="8041722" cy="129048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40000"/>
              </a:lnSpc>
            </a:pPr>
            <a:r>
              <a:rPr lang="nl-NL" sz="1400" b="1" dirty="0">
                <a:solidFill>
                  <a:srgbClr val="123E66"/>
                </a:solidFill>
                <a:latin typeface="+mn-lt"/>
                <a:ea typeface="Cantarell" charset="0"/>
                <a:cs typeface="Cantarell" charset="0"/>
              </a:rPr>
              <a:t>Regievraag		</a:t>
            </a:r>
            <a:r>
              <a:rPr lang="nl-NL" sz="1400" dirty="0">
                <a:solidFill>
                  <a:srgbClr val="123E66"/>
                </a:solidFill>
                <a:latin typeface="+mn-lt"/>
                <a:ea typeface="Cantarell" charset="0"/>
                <a:cs typeface="Cantarell" charset="0"/>
              </a:rPr>
              <a:t>Je regisseert de gedachten en de spraak van de ander met een open vraag. 	</a:t>
            </a:r>
          </a:p>
          <a:p>
            <a:pPr algn="l">
              <a:lnSpc>
                <a:spcPct val="140000"/>
              </a:lnSpc>
            </a:pPr>
            <a:r>
              <a:rPr lang="nl-NL" sz="1400" dirty="0">
                <a:solidFill>
                  <a:srgbClr val="123E66"/>
                </a:solidFill>
                <a:latin typeface="+mn-lt"/>
                <a:ea typeface="Cantarell" charset="0"/>
                <a:cs typeface="Cantarell" charset="0"/>
              </a:rPr>
              <a:t>(1/35)		Het defensiemechanisme biedt geen weerstand tegen een open vraag. Het 			onbewuste van de ander registreert interesse. De sympathie naar jou neemt toe. 			Regievragen verkennen de veilige buitenkant van de belevingswereld.</a:t>
            </a:r>
            <a:br>
              <a:rPr lang="nl-NL" sz="1400" dirty="0">
                <a:solidFill>
                  <a:srgbClr val="123E66"/>
                </a:solidFill>
                <a:latin typeface="+mn-lt"/>
                <a:ea typeface="Cantarell" charset="0"/>
                <a:cs typeface="Cantarell" charset="0"/>
              </a:rPr>
            </a:br>
            <a:endParaRPr lang="nl-NL" sz="1400" dirty="0">
              <a:solidFill>
                <a:srgbClr val="123E66"/>
              </a:solidFill>
              <a:latin typeface="+mn-lt"/>
              <a:ea typeface="Cantarell" charset="0"/>
              <a:cs typeface="Cantarell" charset="0"/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2EB53EE7-CF59-0444-8201-F244442C3C8E}"/>
              </a:ext>
            </a:extLst>
          </p:cNvPr>
          <p:cNvSpPr/>
          <p:nvPr/>
        </p:nvSpPr>
        <p:spPr>
          <a:xfrm>
            <a:off x="2317066" y="3253987"/>
            <a:ext cx="6606209" cy="2586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nl-NL" sz="1300" dirty="0">
                <a:solidFill>
                  <a:srgbClr val="EB008B"/>
                </a:solidFill>
                <a:ea typeface="Cantarell" charset="0"/>
                <a:cs typeface="Cantarell" charset="0"/>
              </a:rPr>
              <a:t>“Hoe kijk jij er persoonlijk naar?”</a:t>
            </a:r>
          </a:p>
          <a:p>
            <a:pPr>
              <a:lnSpc>
                <a:spcPct val="140000"/>
              </a:lnSpc>
            </a:pPr>
            <a:endParaRPr lang="nl-NL" sz="1300" dirty="0">
              <a:solidFill>
                <a:srgbClr val="EB008B"/>
              </a:solidFill>
              <a:ea typeface="Cantarell" charset="0"/>
              <a:cs typeface="Cantarell" charset="0"/>
            </a:endParaRPr>
          </a:p>
          <a:p>
            <a:pPr>
              <a:lnSpc>
                <a:spcPct val="140000"/>
              </a:lnSpc>
            </a:pPr>
            <a:r>
              <a:rPr lang="nl-NL" sz="1300" dirty="0">
                <a:solidFill>
                  <a:srgbClr val="EB008B"/>
                </a:solidFill>
                <a:ea typeface="Cantarell" charset="0"/>
                <a:cs typeface="Cantarell" charset="0"/>
              </a:rPr>
              <a:t>“Wat zie je dan precies als voordeel van het gebruik van data?”</a:t>
            </a:r>
          </a:p>
          <a:p>
            <a:pPr>
              <a:lnSpc>
                <a:spcPct val="140000"/>
              </a:lnSpc>
            </a:pPr>
            <a:r>
              <a:rPr lang="nl-NL" sz="1300" dirty="0">
                <a:solidFill>
                  <a:srgbClr val="EB008B"/>
                </a:solidFill>
                <a:ea typeface="Cantarell" charset="0"/>
                <a:cs typeface="Cantarell" charset="0"/>
              </a:rPr>
              <a:t>“En wat levert ons dat weer op in jouw optiek?</a:t>
            </a:r>
          </a:p>
          <a:p>
            <a:pPr>
              <a:lnSpc>
                <a:spcPct val="140000"/>
              </a:lnSpc>
            </a:pPr>
            <a:endParaRPr lang="nl-NL" sz="1300" dirty="0">
              <a:solidFill>
                <a:srgbClr val="EB008B"/>
              </a:solidFill>
              <a:ea typeface="Cantarell" charset="0"/>
              <a:cs typeface="Cantarell" charset="0"/>
            </a:endParaRPr>
          </a:p>
          <a:p>
            <a:pPr>
              <a:lnSpc>
                <a:spcPct val="140000"/>
              </a:lnSpc>
            </a:pPr>
            <a:r>
              <a:rPr lang="nl-NL" sz="1300" dirty="0">
                <a:solidFill>
                  <a:srgbClr val="EB008B"/>
                </a:solidFill>
                <a:ea typeface="Cantarell" charset="0"/>
                <a:cs typeface="Cantarell" charset="0"/>
              </a:rPr>
              <a:t>“Om welk risico maak je je dan precies zorgen?”</a:t>
            </a:r>
          </a:p>
          <a:p>
            <a:pPr>
              <a:lnSpc>
                <a:spcPct val="140000"/>
              </a:lnSpc>
            </a:pPr>
            <a:r>
              <a:rPr lang="nl-NL" sz="1300" dirty="0">
                <a:solidFill>
                  <a:srgbClr val="EB008B"/>
                </a:solidFill>
                <a:ea typeface="Cantarell" charset="0"/>
                <a:cs typeface="Cantarell" charset="0"/>
              </a:rPr>
              <a:t>“Welk nadeel brengt dat met zich mee?”</a:t>
            </a:r>
          </a:p>
          <a:p>
            <a:pPr>
              <a:lnSpc>
                <a:spcPct val="140000"/>
              </a:lnSpc>
            </a:pPr>
            <a:endParaRPr lang="nl-NL" sz="1300" dirty="0">
              <a:solidFill>
                <a:srgbClr val="EB008B"/>
              </a:solidFill>
              <a:ea typeface="Cantarell" charset="0"/>
              <a:cs typeface="Cantarell" charset="0"/>
            </a:endParaRPr>
          </a:p>
          <a:p>
            <a:pPr>
              <a:lnSpc>
                <a:spcPct val="140000"/>
              </a:lnSpc>
            </a:pPr>
            <a:endParaRPr lang="nl-NL" sz="1300" dirty="0">
              <a:solidFill>
                <a:srgbClr val="EB008B"/>
              </a:solidFill>
              <a:ea typeface="Cantarell" charset="0"/>
              <a:cs typeface="Cantarel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26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/>
          <p:cNvSpPr txBox="1">
            <a:spLocks/>
          </p:cNvSpPr>
          <p:nvPr/>
        </p:nvSpPr>
        <p:spPr>
          <a:xfrm>
            <a:off x="556367" y="2215656"/>
            <a:ext cx="5292674" cy="37893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defTabSz="457200">
              <a:lnSpc>
                <a:spcPct val="100000"/>
              </a:lnSpc>
              <a:spcBef>
                <a:spcPts val="0"/>
              </a:spcBef>
            </a:pPr>
            <a:endParaRPr lang="nl-NL" sz="1600" dirty="0">
              <a:solidFill>
                <a:srgbClr val="123E66"/>
              </a:solidFill>
              <a:latin typeface="Cantarell"/>
              <a:ea typeface="+mn-ea"/>
              <a:cs typeface="+mn-cs"/>
            </a:endParaRPr>
          </a:p>
          <a:p>
            <a:pPr lvl="0" algn="l" defTabSz="457200">
              <a:lnSpc>
                <a:spcPct val="100000"/>
              </a:lnSpc>
              <a:spcBef>
                <a:spcPts val="0"/>
              </a:spcBef>
            </a:pPr>
            <a:r>
              <a:rPr lang="nl-NL" sz="1600" dirty="0">
                <a:solidFill>
                  <a:srgbClr val="123E66"/>
                </a:solidFill>
                <a:latin typeface="Cantarell"/>
                <a:ea typeface="+mn-ea"/>
                <a:cs typeface="+mn-cs"/>
              </a:rPr>
              <a:t>Training en opleiding in IMPACT:</a:t>
            </a:r>
          </a:p>
          <a:p>
            <a:pPr lvl="0" algn="l" defTabSz="457200">
              <a:lnSpc>
                <a:spcPct val="100000"/>
              </a:lnSpc>
              <a:spcBef>
                <a:spcPts val="0"/>
              </a:spcBef>
            </a:pPr>
            <a:r>
              <a:rPr lang="nl-NL" sz="1600" dirty="0">
                <a:solidFill>
                  <a:srgbClr val="123E66"/>
                </a:solidFill>
                <a:latin typeface="Cantarell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www.dontpushme.nl</a:t>
            </a:r>
            <a:endParaRPr lang="nl-NL" sz="1600" dirty="0">
              <a:solidFill>
                <a:srgbClr val="123E66"/>
              </a:solidFill>
              <a:latin typeface="Cantarell"/>
              <a:ea typeface="+mn-ea"/>
              <a:cs typeface="+mn-cs"/>
            </a:endParaRPr>
          </a:p>
          <a:p>
            <a:pPr lvl="0" algn="l" defTabSz="457200">
              <a:lnSpc>
                <a:spcPct val="100000"/>
              </a:lnSpc>
              <a:spcBef>
                <a:spcPts val="0"/>
              </a:spcBef>
            </a:pPr>
            <a:endParaRPr lang="nl-NL" sz="1600" dirty="0">
              <a:solidFill>
                <a:srgbClr val="123E66"/>
              </a:solidFill>
              <a:latin typeface="Cantarell"/>
              <a:ea typeface="+mn-ea"/>
              <a:cs typeface="+mn-cs"/>
            </a:endParaRPr>
          </a:p>
          <a:p>
            <a:pPr lvl="0" algn="l" defTabSz="457200">
              <a:lnSpc>
                <a:spcPct val="100000"/>
              </a:lnSpc>
              <a:spcBef>
                <a:spcPts val="0"/>
              </a:spcBef>
            </a:pPr>
            <a:endParaRPr lang="nl-NL" sz="1600" dirty="0">
              <a:solidFill>
                <a:srgbClr val="123E66"/>
              </a:solidFill>
              <a:latin typeface="Cantarell"/>
              <a:ea typeface="+mn-ea"/>
              <a:cs typeface="+mn-cs"/>
            </a:endParaRPr>
          </a:p>
          <a:p>
            <a:pPr lvl="0" algn="l" defTabSz="457200">
              <a:lnSpc>
                <a:spcPct val="100000"/>
              </a:lnSpc>
              <a:spcBef>
                <a:spcPts val="0"/>
              </a:spcBef>
            </a:pPr>
            <a:r>
              <a:rPr lang="nl-NL" sz="1600" dirty="0">
                <a:solidFill>
                  <a:srgbClr val="123E66"/>
                </a:solidFill>
                <a:latin typeface="Cantarell"/>
                <a:ea typeface="+mn-ea"/>
                <a:cs typeface="+mn-cs"/>
              </a:rPr>
              <a:t>Ons volgen op </a:t>
            </a:r>
            <a:r>
              <a:rPr lang="nl-NL" sz="1600" dirty="0">
                <a:solidFill>
                  <a:srgbClr val="123E66"/>
                </a:solidFill>
                <a:latin typeface="Cantarell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</a:t>
            </a:r>
            <a:r>
              <a:rPr lang="nl-NL" sz="1600" dirty="0">
                <a:solidFill>
                  <a:srgbClr val="123E66"/>
                </a:solidFill>
                <a:latin typeface="Cantarell"/>
                <a:ea typeface="+mn-ea"/>
                <a:cs typeface="+mn-cs"/>
              </a:rPr>
              <a:t>?</a:t>
            </a:r>
          </a:p>
          <a:p>
            <a:pPr lvl="0" algn="l" defTabSz="457200">
              <a:lnSpc>
                <a:spcPct val="100000"/>
              </a:lnSpc>
              <a:spcBef>
                <a:spcPts val="0"/>
              </a:spcBef>
            </a:pPr>
            <a:r>
              <a:rPr lang="nl-NL" sz="1600" dirty="0">
                <a:solidFill>
                  <a:srgbClr val="123E66"/>
                </a:solidFill>
                <a:latin typeface="Cantarell"/>
                <a:ea typeface="+mn-ea"/>
                <a:cs typeface="+mn-cs"/>
              </a:rPr>
              <a:t>Mij volgen op </a:t>
            </a:r>
            <a:r>
              <a:rPr lang="nl-NL" sz="1600" dirty="0" err="1">
                <a:solidFill>
                  <a:srgbClr val="123E66"/>
                </a:solidFill>
                <a:latin typeface="Cantarell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</a:t>
            </a:r>
            <a:r>
              <a:rPr lang="nl-NL" sz="1600" dirty="0">
                <a:solidFill>
                  <a:srgbClr val="123E66"/>
                </a:solidFill>
                <a:latin typeface="Cantarell"/>
                <a:ea typeface="+mn-ea"/>
                <a:cs typeface="+mn-cs"/>
              </a:rPr>
              <a:t>?</a:t>
            </a:r>
          </a:p>
          <a:p>
            <a:pPr lvl="0" algn="l" defTabSz="457200">
              <a:lnSpc>
                <a:spcPct val="100000"/>
              </a:lnSpc>
              <a:spcBef>
                <a:spcPts val="0"/>
              </a:spcBef>
            </a:pPr>
            <a:endParaRPr lang="nl-NL" sz="1600" dirty="0">
              <a:solidFill>
                <a:srgbClr val="123E66"/>
              </a:solidFill>
              <a:latin typeface="Cantarell"/>
              <a:ea typeface="+mn-ea"/>
              <a:cs typeface="+mn-cs"/>
            </a:endParaRPr>
          </a:p>
          <a:p>
            <a:pPr lvl="0" algn="l" defTabSz="457200">
              <a:lnSpc>
                <a:spcPct val="100000"/>
              </a:lnSpc>
              <a:spcBef>
                <a:spcPts val="0"/>
              </a:spcBef>
            </a:pPr>
            <a:r>
              <a:rPr lang="nl-NL" sz="1600" dirty="0">
                <a:solidFill>
                  <a:srgbClr val="123E66"/>
                </a:solidFill>
                <a:latin typeface="Cantarell"/>
                <a:ea typeface="+mn-ea"/>
                <a:cs typeface="+mn-cs"/>
              </a:rPr>
              <a:t>Meer lezen?</a:t>
            </a:r>
          </a:p>
          <a:p>
            <a:pPr lvl="0" algn="l" defTabSz="457200">
              <a:lnSpc>
                <a:spcPct val="100000"/>
              </a:lnSpc>
              <a:spcBef>
                <a:spcPts val="0"/>
              </a:spcBef>
            </a:pPr>
            <a:r>
              <a:rPr lang="nl-NL" sz="1600" dirty="0">
                <a:solidFill>
                  <a:srgbClr val="123E66"/>
                </a:solidFill>
                <a:latin typeface="Cantarell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Impact: de kracht van onzichtbare invloed</a:t>
            </a:r>
            <a:endParaRPr lang="nl-NL" sz="1600" dirty="0">
              <a:solidFill>
                <a:srgbClr val="123E66"/>
              </a:solidFill>
              <a:latin typeface="Cantarell"/>
              <a:ea typeface="+mn-ea"/>
              <a:cs typeface="+mn-cs"/>
            </a:endParaRPr>
          </a:p>
          <a:p>
            <a:pPr lvl="0" algn="l" defTabSz="457200">
              <a:lnSpc>
                <a:spcPct val="100000"/>
              </a:lnSpc>
              <a:spcBef>
                <a:spcPts val="0"/>
              </a:spcBef>
            </a:pPr>
            <a:endParaRPr lang="nl-NL" sz="1600" dirty="0">
              <a:solidFill>
                <a:srgbClr val="123E66"/>
              </a:solidFill>
              <a:latin typeface="Cantarell"/>
              <a:ea typeface="+mn-ea"/>
              <a:cs typeface="+mn-cs"/>
            </a:endParaRPr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67" y="245768"/>
            <a:ext cx="2090928" cy="917448"/>
          </a:xfrm>
          <a:prstGeom prst="rect">
            <a:avLst/>
          </a:prstGeom>
        </p:spPr>
      </p:pic>
      <p:cxnSp>
        <p:nvCxnSpPr>
          <p:cNvPr id="18" name="Rechte verbindingslijn 17"/>
          <p:cNvCxnSpPr/>
          <p:nvPr/>
        </p:nvCxnSpPr>
        <p:spPr>
          <a:xfrm>
            <a:off x="504966" y="1298575"/>
            <a:ext cx="8093123" cy="0"/>
          </a:xfrm>
          <a:prstGeom prst="line">
            <a:avLst/>
          </a:prstGeom>
          <a:ln w="38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2715A06B-862B-46DA-8397-5DAF91A5700B}"/>
              </a:ext>
            </a:extLst>
          </p:cNvPr>
          <p:cNvSpPr txBox="1">
            <a:spLocks/>
          </p:cNvSpPr>
          <p:nvPr/>
        </p:nvSpPr>
        <p:spPr>
          <a:xfrm>
            <a:off x="504966" y="1492325"/>
            <a:ext cx="8093123" cy="72333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anchor="t" anchorCtr="0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ts val="0"/>
              </a:spcBef>
              <a:buClr>
                <a:srgbClr val="009DE0"/>
              </a:buClr>
              <a:buSzPct val="120000"/>
              <a:defRPr/>
            </a:pPr>
            <a:r>
              <a:rPr lang="nl-NL" sz="2500" kern="500" dirty="0">
                <a:solidFill>
                  <a:srgbClr val="EA088B"/>
                </a:solidFill>
                <a:latin typeface="Cantarell" charset="0"/>
                <a:ea typeface="Cantarell" charset="0"/>
                <a:cs typeface="Cantarell" charset="0"/>
              </a:rPr>
              <a:t>Meer weten?</a:t>
            </a:r>
            <a:endParaRPr lang="nl-NL" sz="2500" dirty="0">
              <a:solidFill>
                <a:srgbClr val="123E66"/>
              </a:solidFill>
              <a:cs typeface="Arial"/>
            </a:endParaRPr>
          </a:p>
        </p:txBody>
      </p:sp>
      <p:pic>
        <p:nvPicPr>
          <p:cNvPr id="2" name="Afbeelding 1" descr="610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041" y="1804242"/>
            <a:ext cx="2949587" cy="412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40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BD14212F-A733-4C53-96BF-DE5A0CAD7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8516" y="3429000"/>
            <a:ext cx="5088193" cy="3429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5D2D1F4-2B8C-4324-ABA6-7916895CC4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64" y="3428999"/>
            <a:ext cx="5140919" cy="3428993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15A0D0EA-04F5-4F59-820E-C9A2466D308D}"/>
              </a:ext>
            </a:extLst>
          </p:cNvPr>
          <p:cNvSpPr txBox="1"/>
          <p:nvPr/>
        </p:nvSpPr>
        <p:spPr>
          <a:xfrm>
            <a:off x="1758730" y="2201727"/>
            <a:ext cx="1954638" cy="992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>
                <a:solidFill>
                  <a:srgbClr val="123E66"/>
                </a:solidFill>
                <a:latin typeface="Cantarell"/>
              </a:rPr>
              <a:t>Onbewust: </a:t>
            </a:r>
          </a:p>
          <a:p>
            <a:pPr algn="ctr"/>
            <a:r>
              <a:rPr lang="nl-NL" sz="1350" dirty="0">
                <a:solidFill>
                  <a:srgbClr val="123E66"/>
                </a:solidFill>
                <a:latin typeface="Cantarell"/>
              </a:rPr>
              <a:t>Automatisch</a:t>
            </a:r>
          </a:p>
          <a:p>
            <a:pPr algn="ctr"/>
            <a:r>
              <a:rPr lang="nl-NL" sz="1350" dirty="0">
                <a:solidFill>
                  <a:srgbClr val="123E66"/>
                </a:solidFill>
                <a:latin typeface="Cantarell"/>
              </a:rPr>
              <a:t>Moeiteloos</a:t>
            </a:r>
          </a:p>
          <a:p>
            <a:pPr algn="ctr"/>
            <a:r>
              <a:rPr lang="nl-NL" sz="1350" dirty="0">
                <a:solidFill>
                  <a:srgbClr val="123E66"/>
                </a:solidFill>
                <a:latin typeface="Cantarell"/>
              </a:rPr>
              <a:t>Meerdere dingen tegelijk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DE68405-4953-4449-AC8C-D1B6F2BDF8B0}"/>
              </a:ext>
            </a:extLst>
          </p:cNvPr>
          <p:cNvSpPr txBox="1"/>
          <p:nvPr/>
        </p:nvSpPr>
        <p:spPr>
          <a:xfrm>
            <a:off x="5834382" y="2201725"/>
            <a:ext cx="1164037" cy="12695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>
                <a:solidFill>
                  <a:srgbClr val="123E66"/>
                </a:solidFill>
                <a:latin typeface="Cantarell"/>
              </a:rPr>
              <a:t>Bewust:</a:t>
            </a:r>
          </a:p>
          <a:p>
            <a:pPr algn="ctr"/>
            <a:r>
              <a:rPr lang="nl-NL" sz="1350" dirty="0">
                <a:solidFill>
                  <a:srgbClr val="123E66"/>
                </a:solidFill>
                <a:latin typeface="Cantarell"/>
              </a:rPr>
              <a:t>Focus</a:t>
            </a:r>
          </a:p>
          <a:p>
            <a:pPr algn="ctr"/>
            <a:r>
              <a:rPr lang="nl-NL" sz="1350" dirty="0">
                <a:solidFill>
                  <a:srgbClr val="123E66"/>
                </a:solidFill>
                <a:latin typeface="Cantarell"/>
              </a:rPr>
              <a:t>Vermoeiend</a:t>
            </a:r>
          </a:p>
          <a:p>
            <a:pPr algn="ctr"/>
            <a:r>
              <a:rPr lang="nl-NL" sz="1350" dirty="0">
                <a:solidFill>
                  <a:srgbClr val="123E66"/>
                </a:solidFill>
                <a:latin typeface="Cantarell"/>
              </a:rPr>
              <a:t>1 ding tegelijk</a:t>
            </a:r>
          </a:p>
          <a:p>
            <a:pPr algn="ctr"/>
            <a:endParaRPr lang="nl-NL" dirty="0">
              <a:solidFill>
                <a:srgbClr val="123E66"/>
              </a:solidFill>
              <a:latin typeface="Cantarell"/>
            </a:endParaRPr>
          </a:p>
        </p:txBody>
      </p: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BAED2754-140A-0244-9264-4EDE1BC7CA65}"/>
              </a:ext>
            </a:extLst>
          </p:cNvPr>
          <p:cNvCxnSpPr/>
          <p:nvPr/>
        </p:nvCxnSpPr>
        <p:spPr>
          <a:xfrm>
            <a:off x="504966" y="1298575"/>
            <a:ext cx="8093123" cy="0"/>
          </a:xfrm>
          <a:prstGeom prst="line">
            <a:avLst/>
          </a:prstGeom>
          <a:ln w="38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C9A8ABA4-77CA-A141-A360-A40FC234C4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67" y="245768"/>
            <a:ext cx="2090928" cy="917448"/>
          </a:xfrm>
          <a:prstGeom prst="rect">
            <a:avLst/>
          </a:prstGeom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A38C446C-1B2E-024C-BAE7-62651F9B3B92}"/>
              </a:ext>
            </a:extLst>
          </p:cNvPr>
          <p:cNvSpPr txBox="1"/>
          <p:nvPr/>
        </p:nvSpPr>
        <p:spPr>
          <a:xfrm>
            <a:off x="5392453" y="381326"/>
            <a:ext cx="3028221" cy="646331"/>
          </a:xfrm>
          <a:prstGeom prst="rect">
            <a:avLst/>
          </a:prstGeom>
          <a:solidFill>
            <a:srgbClr val="EAC2DB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200" b="1" dirty="0">
                <a:solidFill>
                  <a:srgbClr val="123E66"/>
                </a:solidFill>
              </a:rPr>
              <a:t>Bron: </a:t>
            </a:r>
          </a:p>
          <a:p>
            <a:pPr algn="ctr"/>
            <a:r>
              <a:rPr lang="nl-NL" sz="1200" dirty="0">
                <a:solidFill>
                  <a:srgbClr val="123E66"/>
                </a:solidFill>
              </a:rPr>
              <a:t>Daniël </a:t>
            </a:r>
            <a:r>
              <a:rPr lang="nl-NL" sz="1200" dirty="0" err="1">
                <a:solidFill>
                  <a:srgbClr val="123E66"/>
                </a:solidFill>
              </a:rPr>
              <a:t>Kahneman</a:t>
            </a:r>
            <a:endParaRPr lang="nl-NL" sz="1200" dirty="0">
              <a:solidFill>
                <a:srgbClr val="123E66"/>
              </a:solidFill>
            </a:endParaRPr>
          </a:p>
          <a:p>
            <a:pPr algn="ctr"/>
            <a:r>
              <a:rPr lang="nl-NL" sz="1200" dirty="0">
                <a:solidFill>
                  <a:srgbClr val="123E66"/>
                </a:solidFill>
              </a:rPr>
              <a:t>Nobelprijswinnaar voor de Economie, 2002</a:t>
            </a:r>
          </a:p>
        </p:txBody>
      </p:sp>
    </p:spTree>
    <p:extLst>
      <p:ext uri="{BB962C8B-B14F-4D97-AF65-F5344CB8AC3E}">
        <p14:creationId xmlns:p14="http://schemas.microsoft.com/office/powerpoint/2010/main" val="134310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Regen">
            <a:extLst>
              <a:ext uri="{FF2B5EF4-FFF2-40B4-BE49-F238E27FC236}">
                <a16:creationId xmlns:a16="http://schemas.microsoft.com/office/drawing/2014/main" id="{6C38F3C0-D12E-F541-AA28-DC46830123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34931" y="2128614"/>
            <a:ext cx="3542140" cy="354214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7B35DF6-16E9-794F-AF96-6E204A35B8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67" y="245768"/>
            <a:ext cx="2090928" cy="91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287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Slag tegen een honkbal">
            <a:extLst>
              <a:ext uri="{FF2B5EF4-FFF2-40B4-BE49-F238E27FC236}">
                <a16:creationId xmlns:a16="http://schemas.microsoft.com/office/drawing/2014/main" id="{A7C63B1E-05AC-3B4A-AE3E-F743312B732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3000"/>
          </a:blip>
          <a:stretch>
            <a:fillRect/>
          </a:stretch>
        </p:blipFill>
        <p:spPr>
          <a:xfrm>
            <a:off x="-1183340" y="0"/>
            <a:ext cx="10327340" cy="6858000"/>
          </a:xfrm>
          <a:prstGeom prst="rect">
            <a:avLst/>
          </a:prstGeom>
        </p:spPr>
      </p:pic>
      <p:sp>
        <p:nvSpPr>
          <p:cNvPr id="9" name="Rechthoek 8"/>
          <p:cNvSpPr/>
          <p:nvPr/>
        </p:nvSpPr>
        <p:spPr>
          <a:xfrm>
            <a:off x="2103976" y="4854118"/>
            <a:ext cx="71845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dirty="0">
                <a:solidFill>
                  <a:schemeClr val="bg1"/>
                </a:solidFill>
              </a:rPr>
              <a:t>In een pakket in de speelgoedwinkel zit een slaghout en een bal.</a:t>
            </a:r>
          </a:p>
          <a:p>
            <a:r>
              <a:rPr lang="nl-NL" sz="2000" dirty="0">
                <a:solidFill>
                  <a:schemeClr val="bg1"/>
                </a:solidFill>
              </a:rPr>
              <a:t>Het hele pakket kost € 1,10. </a:t>
            </a:r>
          </a:p>
          <a:p>
            <a:r>
              <a:rPr lang="nl-NL" sz="2000" dirty="0">
                <a:solidFill>
                  <a:schemeClr val="bg1"/>
                </a:solidFill>
              </a:rPr>
              <a:t>Het slaghout is € 1,- duurder dan de bal.</a:t>
            </a:r>
          </a:p>
          <a:p>
            <a:r>
              <a:rPr lang="nl-NL" sz="2000" dirty="0">
                <a:solidFill>
                  <a:schemeClr val="bg1"/>
                </a:solidFill>
              </a:rPr>
              <a:t>Wat kost de bal?</a:t>
            </a:r>
          </a:p>
        </p:txBody>
      </p:sp>
    </p:spTree>
    <p:extLst>
      <p:ext uri="{BB962C8B-B14F-4D97-AF65-F5344CB8AC3E}">
        <p14:creationId xmlns:p14="http://schemas.microsoft.com/office/powerpoint/2010/main" val="414900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Hangende gloeilamp die aanstaat">
            <a:extLst>
              <a:ext uri="{FF2B5EF4-FFF2-40B4-BE49-F238E27FC236}">
                <a16:creationId xmlns:a16="http://schemas.microsoft.com/office/drawing/2014/main" id="{5EB77D75-96F3-2E4F-AD72-B29D925A5B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24" t="9091" r="4788" b="1"/>
          <a:stretch/>
        </p:blipFill>
        <p:spPr>
          <a:xfrm>
            <a:off x="-147484" y="-574068"/>
            <a:ext cx="9291484" cy="9801129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358485" y="1122363"/>
            <a:ext cx="301752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>
                <a:latin typeface="+mj-lt"/>
                <a:ea typeface="+mj-ea"/>
                <a:cs typeface="+mj-cs"/>
              </a:rPr>
              <a:t>3 x 3 = ?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DECAE44-343B-D648-80F9-9A21A5A31F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67" y="245768"/>
            <a:ext cx="2090928" cy="91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32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Hangende gloeilamp die aanstaat">
            <a:extLst>
              <a:ext uri="{FF2B5EF4-FFF2-40B4-BE49-F238E27FC236}">
                <a16:creationId xmlns:a16="http://schemas.microsoft.com/office/drawing/2014/main" id="{5EB77D75-96F3-2E4F-AD72-B29D925A5B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24" t="9091" r="4788" b="1"/>
          <a:stretch/>
        </p:blipFill>
        <p:spPr>
          <a:xfrm>
            <a:off x="-147484" y="-574068"/>
            <a:ext cx="9291484" cy="9801129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358485" y="1122363"/>
            <a:ext cx="301752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dirty="0">
                <a:latin typeface="+mj-lt"/>
                <a:ea typeface="+mj-ea"/>
                <a:cs typeface="+mj-cs"/>
              </a:rPr>
              <a:t>17 x 23 = ?</a:t>
            </a:r>
          </a:p>
        </p:txBody>
      </p:sp>
      <p:pic>
        <p:nvPicPr>
          <p:cNvPr id="5" name="Graphic 4" descr="Eenhoorn">
            <a:extLst>
              <a:ext uri="{FF2B5EF4-FFF2-40B4-BE49-F238E27FC236}">
                <a16:creationId xmlns:a16="http://schemas.microsoft.com/office/drawing/2014/main" id="{85BF7FC7-A99C-7542-BB77-CC7FE58A8D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0942" y="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695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Punaise op een kalenderdatum">
            <a:extLst>
              <a:ext uri="{FF2B5EF4-FFF2-40B4-BE49-F238E27FC236}">
                <a16:creationId xmlns:a16="http://schemas.microsoft.com/office/drawing/2014/main" id="{70671D3E-6B4E-0149-A49A-60F51F05F02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4000"/>
          </a:blip>
          <a:stretch>
            <a:fillRect/>
          </a:stretch>
        </p:blipFill>
        <p:spPr>
          <a:xfrm>
            <a:off x="-499975" y="1412124"/>
            <a:ext cx="9833364" cy="6549174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2071962" y="1979004"/>
            <a:ext cx="46894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000" dirty="0">
                <a:solidFill>
                  <a:srgbClr val="123E66"/>
                </a:solidFill>
              </a:rPr>
              <a:t>Overmorgen is de derde dag na woensdag. </a:t>
            </a:r>
          </a:p>
          <a:p>
            <a:pPr algn="ctr"/>
            <a:r>
              <a:rPr lang="nl-NL" sz="2000" dirty="0">
                <a:solidFill>
                  <a:srgbClr val="123E66"/>
                </a:solidFill>
              </a:rPr>
              <a:t>Welke dag was het eergisteren?</a:t>
            </a:r>
          </a:p>
          <a:p>
            <a:pPr algn="ctr"/>
            <a:r>
              <a:rPr lang="nl-NL" sz="2000" b="1" dirty="0">
                <a:solidFill>
                  <a:srgbClr val="123E66"/>
                </a:solidFill>
              </a:rPr>
              <a:t>	</a:t>
            </a:r>
          </a:p>
          <a:p>
            <a:pPr algn="ctr"/>
            <a:endParaRPr lang="nl-NL" sz="2000" dirty="0">
              <a:solidFill>
                <a:srgbClr val="123E66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A4BB428-5BED-B54B-B098-64D3CCD8E5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67" y="245768"/>
            <a:ext cx="2090928" cy="91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582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BD14212F-A733-4C53-96BF-DE5A0CAD7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8516" y="3429000"/>
            <a:ext cx="5088193" cy="3429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5D2D1F4-2B8C-4324-ABA6-7916895CC4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64" y="3428999"/>
            <a:ext cx="5140919" cy="3428993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15A0D0EA-04F5-4F59-820E-C9A2466D308D}"/>
              </a:ext>
            </a:extLst>
          </p:cNvPr>
          <p:cNvSpPr txBox="1"/>
          <p:nvPr/>
        </p:nvSpPr>
        <p:spPr>
          <a:xfrm>
            <a:off x="1758730" y="2201727"/>
            <a:ext cx="1954638" cy="992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>
                <a:solidFill>
                  <a:srgbClr val="123E66"/>
                </a:solidFill>
                <a:latin typeface="Cantarell"/>
              </a:rPr>
              <a:t>Onbewust: </a:t>
            </a:r>
          </a:p>
          <a:p>
            <a:pPr algn="ctr"/>
            <a:r>
              <a:rPr lang="nl-NL" sz="1350" dirty="0">
                <a:solidFill>
                  <a:srgbClr val="123E66"/>
                </a:solidFill>
                <a:latin typeface="Cantarell"/>
              </a:rPr>
              <a:t>Automatisch</a:t>
            </a:r>
          </a:p>
          <a:p>
            <a:pPr algn="ctr"/>
            <a:r>
              <a:rPr lang="nl-NL" sz="1350" dirty="0">
                <a:solidFill>
                  <a:srgbClr val="123E66"/>
                </a:solidFill>
                <a:latin typeface="Cantarell"/>
              </a:rPr>
              <a:t>Moeiteloos</a:t>
            </a:r>
          </a:p>
          <a:p>
            <a:pPr algn="ctr"/>
            <a:r>
              <a:rPr lang="nl-NL" sz="1350" dirty="0">
                <a:solidFill>
                  <a:srgbClr val="123E66"/>
                </a:solidFill>
                <a:latin typeface="Cantarell"/>
              </a:rPr>
              <a:t>Meerdere dingen tegelijk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DE68405-4953-4449-AC8C-D1B6F2BDF8B0}"/>
              </a:ext>
            </a:extLst>
          </p:cNvPr>
          <p:cNvSpPr txBox="1"/>
          <p:nvPr/>
        </p:nvSpPr>
        <p:spPr>
          <a:xfrm>
            <a:off x="5834382" y="2201725"/>
            <a:ext cx="1164037" cy="12695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>
                <a:solidFill>
                  <a:srgbClr val="123E66"/>
                </a:solidFill>
                <a:latin typeface="Cantarell"/>
              </a:rPr>
              <a:t>Bewust:</a:t>
            </a:r>
          </a:p>
          <a:p>
            <a:pPr algn="ctr"/>
            <a:r>
              <a:rPr lang="nl-NL" sz="1350" dirty="0">
                <a:solidFill>
                  <a:srgbClr val="123E66"/>
                </a:solidFill>
                <a:latin typeface="Cantarell"/>
              </a:rPr>
              <a:t>Focus</a:t>
            </a:r>
          </a:p>
          <a:p>
            <a:pPr algn="ctr"/>
            <a:r>
              <a:rPr lang="nl-NL" sz="1350" dirty="0">
                <a:solidFill>
                  <a:srgbClr val="123E66"/>
                </a:solidFill>
                <a:latin typeface="Cantarell"/>
              </a:rPr>
              <a:t>Vermoeiend</a:t>
            </a:r>
          </a:p>
          <a:p>
            <a:pPr algn="ctr"/>
            <a:r>
              <a:rPr lang="nl-NL" sz="1350" dirty="0">
                <a:solidFill>
                  <a:srgbClr val="123E66"/>
                </a:solidFill>
                <a:latin typeface="Cantarell"/>
              </a:rPr>
              <a:t>1 ding tegelijk</a:t>
            </a:r>
          </a:p>
          <a:p>
            <a:pPr algn="ctr"/>
            <a:endParaRPr lang="nl-NL" dirty="0">
              <a:solidFill>
                <a:srgbClr val="123E66"/>
              </a:solidFill>
              <a:latin typeface="Cantarell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4B399860-228A-CF4F-9A62-01A7A76EEC3A}"/>
              </a:ext>
            </a:extLst>
          </p:cNvPr>
          <p:cNvSpPr txBox="1">
            <a:spLocks noChangeArrowheads="1"/>
          </p:cNvSpPr>
          <p:nvPr/>
        </p:nvSpPr>
        <p:spPr bwMode="auto">
          <a:xfrm rot="21231797">
            <a:off x="938221" y="3596278"/>
            <a:ext cx="2020112" cy="253916"/>
          </a:xfrm>
          <a:prstGeom prst="rect">
            <a:avLst/>
          </a:prstGeom>
          <a:solidFill>
            <a:srgbClr val="EA088B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nl-NL" sz="1050" dirty="0">
                <a:solidFill>
                  <a:schemeClr val="bg1"/>
                </a:solidFill>
                <a:latin typeface="Cantarell"/>
              </a:rPr>
              <a:t>IRRATIONEEL / EMOTIONEEL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889275A5-4274-3F40-B3AE-6708B5C1851D}"/>
              </a:ext>
            </a:extLst>
          </p:cNvPr>
          <p:cNvSpPr txBox="1">
            <a:spLocks noChangeArrowheads="1"/>
          </p:cNvSpPr>
          <p:nvPr/>
        </p:nvSpPr>
        <p:spPr bwMode="auto">
          <a:xfrm rot="1030537">
            <a:off x="5750451" y="3782086"/>
            <a:ext cx="2020112" cy="253916"/>
          </a:xfrm>
          <a:prstGeom prst="rect">
            <a:avLst/>
          </a:prstGeom>
          <a:solidFill>
            <a:srgbClr val="EA088B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nl-NL" sz="1050" dirty="0">
                <a:solidFill>
                  <a:schemeClr val="bg1"/>
                </a:solidFill>
                <a:latin typeface="Cantarell"/>
              </a:rPr>
              <a:t>RATIONEEL / LOGISCH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C60682ED-E419-264E-AAB8-4EA9A46CECE8}"/>
              </a:ext>
            </a:extLst>
          </p:cNvPr>
          <p:cNvSpPr txBox="1"/>
          <p:nvPr/>
        </p:nvSpPr>
        <p:spPr>
          <a:xfrm>
            <a:off x="1143785" y="4483305"/>
            <a:ext cx="218040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9000" dirty="0">
                <a:solidFill>
                  <a:schemeClr val="bg1"/>
                </a:solidFill>
              </a:rPr>
              <a:t>98%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69BA7196-3519-F240-A73A-06D30B727762}"/>
              </a:ext>
            </a:extLst>
          </p:cNvPr>
          <p:cNvSpPr txBox="1"/>
          <p:nvPr/>
        </p:nvSpPr>
        <p:spPr>
          <a:xfrm>
            <a:off x="4876243" y="4465588"/>
            <a:ext cx="159530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9000" dirty="0"/>
              <a:t>2%</a:t>
            </a:r>
          </a:p>
        </p:txBody>
      </p: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BAED2754-140A-0244-9264-4EDE1BC7CA65}"/>
              </a:ext>
            </a:extLst>
          </p:cNvPr>
          <p:cNvCxnSpPr/>
          <p:nvPr/>
        </p:nvCxnSpPr>
        <p:spPr>
          <a:xfrm>
            <a:off x="504966" y="1298575"/>
            <a:ext cx="8093123" cy="0"/>
          </a:xfrm>
          <a:prstGeom prst="line">
            <a:avLst/>
          </a:prstGeom>
          <a:ln w="38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C9A8ABA4-77CA-A141-A360-A40FC234C4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67" y="245768"/>
            <a:ext cx="2090928" cy="917448"/>
          </a:xfrm>
          <a:prstGeom prst="rect">
            <a:avLst/>
          </a:prstGeom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A38C446C-1B2E-024C-BAE7-62651F9B3B92}"/>
              </a:ext>
            </a:extLst>
          </p:cNvPr>
          <p:cNvSpPr txBox="1"/>
          <p:nvPr/>
        </p:nvSpPr>
        <p:spPr>
          <a:xfrm>
            <a:off x="5392453" y="381326"/>
            <a:ext cx="3028221" cy="646331"/>
          </a:xfrm>
          <a:prstGeom prst="rect">
            <a:avLst/>
          </a:prstGeom>
          <a:solidFill>
            <a:srgbClr val="EAC2DB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200" b="1" dirty="0">
                <a:solidFill>
                  <a:srgbClr val="123E66"/>
                </a:solidFill>
              </a:rPr>
              <a:t>Bron: </a:t>
            </a:r>
          </a:p>
          <a:p>
            <a:pPr algn="ctr"/>
            <a:r>
              <a:rPr lang="nl-NL" sz="1200" dirty="0">
                <a:solidFill>
                  <a:srgbClr val="123E66"/>
                </a:solidFill>
              </a:rPr>
              <a:t>Daniël </a:t>
            </a:r>
            <a:r>
              <a:rPr lang="nl-NL" sz="1200" dirty="0" err="1">
                <a:solidFill>
                  <a:srgbClr val="123E66"/>
                </a:solidFill>
              </a:rPr>
              <a:t>Kahneman</a:t>
            </a:r>
            <a:endParaRPr lang="nl-NL" sz="1200" dirty="0">
              <a:solidFill>
                <a:srgbClr val="123E66"/>
              </a:solidFill>
            </a:endParaRPr>
          </a:p>
          <a:p>
            <a:pPr algn="ctr"/>
            <a:r>
              <a:rPr lang="nl-NL" sz="1200" dirty="0">
                <a:solidFill>
                  <a:srgbClr val="123E66"/>
                </a:solidFill>
              </a:rPr>
              <a:t>Nobelprijswinnaar voor de Economie, 2002</a:t>
            </a:r>
          </a:p>
        </p:txBody>
      </p:sp>
    </p:spTree>
    <p:extLst>
      <p:ext uri="{BB962C8B-B14F-4D97-AF65-F5344CB8AC3E}">
        <p14:creationId xmlns:p14="http://schemas.microsoft.com/office/powerpoint/2010/main" val="114277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59" y="232624"/>
            <a:ext cx="2090928" cy="917448"/>
          </a:xfrm>
          <a:prstGeom prst="rect">
            <a:avLst/>
          </a:prstGeom>
        </p:spPr>
      </p:pic>
      <p:pic>
        <p:nvPicPr>
          <p:cNvPr id="9" name="Afbeelding 8" descr="head-outline-hi.png">
            <a:extLst>
              <a:ext uri="{FF2B5EF4-FFF2-40B4-BE49-F238E27FC236}">
                <a16:creationId xmlns:a16="http://schemas.microsoft.com/office/drawing/2014/main" id="{8B11317A-B917-4227-937A-14AF8BE9AB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2898444"/>
            <a:ext cx="2036190" cy="2823328"/>
          </a:xfrm>
          <a:prstGeom prst="rect">
            <a:avLst/>
          </a:prstGeom>
        </p:spPr>
      </p:pic>
      <p:sp>
        <p:nvSpPr>
          <p:cNvPr id="10" name="Ovaal 9">
            <a:extLst>
              <a:ext uri="{FF2B5EF4-FFF2-40B4-BE49-F238E27FC236}">
                <a16:creationId xmlns:a16="http://schemas.microsoft.com/office/drawing/2014/main" id="{4188D1BA-4AF0-4F72-8330-5A895A396A14}"/>
              </a:ext>
            </a:extLst>
          </p:cNvPr>
          <p:cNvSpPr/>
          <p:nvPr/>
        </p:nvSpPr>
        <p:spPr>
          <a:xfrm>
            <a:off x="3129287" y="2307634"/>
            <a:ext cx="4127404" cy="4127242"/>
          </a:xfrm>
          <a:prstGeom prst="ellipse">
            <a:avLst/>
          </a:prstGeom>
          <a:noFill/>
          <a:ln w="63500">
            <a:solidFill>
              <a:srgbClr val="123E66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6305F178-48F2-400C-96AA-C8FA6D839EBB}"/>
              </a:ext>
            </a:extLst>
          </p:cNvPr>
          <p:cNvSpPr txBox="1"/>
          <p:nvPr/>
        </p:nvSpPr>
        <p:spPr>
          <a:xfrm>
            <a:off x="4733912" y="3285816"/>
            <a:ext cx="503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/>
              <a:t>EGO</a:t>
            </a:r>
          </a:p>
        </p:txBody>
      </p:sp>
      <p:sp>
        <p:nvSpPr>
          <p:cNvPr id="16" name="Gelijkbenige driehoek 15">
            <a:extLst>
              <a:ext uri="{FF2B5EF4-FFF2-40B4-BE49-F238E27FC236}">
                <a16:creationId xmlns:a16="http://schemas.microsoft.com/office/drawing/2014/main" id="{0CB325D8-A2E2-4975-A0EA-E40410DF247E}"/>
              </a:ext>
            </a:extLst>
          </p:cNvPr>
          <p:cNvSpPr/>
          <p:nvPr/>
        </p:nvSpPr>
        <p:spPr>
          <a:xfrm>
            <a:off x="5192989" y="3400530"/>
            <a:ext cx="248845" cy="193063"/>
          </a:xfrm>
          <a:prstGeom prst="triangle">
            <a:avLst/>
          </a:prstGeom>
          <a:solidFill>
            <a:srgbClr val="EA088B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Ovaal 18">
            <a:extLst>
              <a:ext uri="{FF2B5EF4-FFF2-40B4-BE49-F238E27FC236}">
                <a16:creationId xmlns:a16="http://schemas.microsoft.com/office/drawing/2014/main" id="{420F830D-B99E-44C1-AF3D-B7B9992B0583}"/>
              </a:ext>
            </a:extLst>
          </p:cNvPr>
          <p:cNvSpPr/>
          <p:nvPr/>
        </p:nvSpPr>
        <p:spPr>
          <a:xfrm>
            <a:off x="3618398" y="1599739"/>
            <a:ext cx="253135" cy="220949"/>
          </a:xfrm>
          <a:prstGeom prst="ellipse">
            <a:avLst/>
          </a:prstGeom>
          <a:solidFill>
            <a:srgbClr val="123E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Gelijkbenige driehoek 19">
            <a:extLst>
              <a:ext uri="{FF2B5EF4-FFF2-40B4-BE49-F238E27FC236}">
                <a16:creationId xmlns:a16="http://schemas.microsoft.com/office/drawing/2014/main" id="{43DCB58C-63FB-404E-9A29-F0E6D60A5B21}"/>
              </a:ext>
            </a:extLst>
          </p:cNvPr>
          <p:cNvSpPr/>
          <p:nvPr/>
        </p:nvSpPr>
        <p:spPr>
          <a:xfrm>
            <a:off x="3129287" y="1599739"/>
            <a:ext cx="248845" cy="220949"/>
          </a:xfrm>
          <a:prstGeom prst="triangle">
            <a:avLst/>
          </a:prstGeom>
          <a:solidFill>
            <a:srgbClr val="EA088B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21" name="Rechte verbindingslijn met pijl 20">
            <a:extLst>
              <a:ext uri="{FF2B5EF4-FFF2-40B4-BE49-F238E27FC236}">
                <a16:creationId xmlns:a16="http://schemas.microsoft.com/office/drawing/2014/main" id="{4EC870AA-F27A-4A0E-B289-0D86A0B77F95}"/>
              </a:ext>
            </a:extLst>
          </p:cNvPr>
          <p:cNvCxnSpPr/>
          <p:nvPr/>
        </p:nvCxnSpPr>
        <p:spPr>
          <a:xfrm>
            <a:off x="3378132" y="1930090"/>
            <a:ext cx="1724758" cy="1470440"/>
          </a:xfrm>
          <a:prstGeom prst="straightConnector1">
            <a:avLst/>
          </a:prstGeom>
          <a:ln>
            <a:solidFill>
              <a:srgbClr val="123E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6E2363D0-B882-4CA6-A217-B3551C7FCB1F}"/>
              </a:ext>
            </a:extLst>
          </p:cNvPr>
          <p:cNvCxnSpPr/>
          <p:nvPr/>
        </p:nvCxnSpPr>
        <p:spPr>
          <a:xfrm>
            <a:off x="3871533" y="1820688"/>
            <a:ext cx="639276" cy="486946"/>
          </a:xfrm>
          <a:prstGeom prst="line">
            <a:avLst/>
          </a:prstGeom>
          <a:ln>
            <a:solidFill>
              <a:srgbClr val="123E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met pijl 22">
            <a:extLst>
              <a:ext uri="{FF2B5EF4-FFF2-40B4-BE49-F238E27FC236}">
                <a16:creationId xmlns:a16="http://schemas.microsoft.com/office/drawing/2014/main" id="{3437DD2D-67E8-4CC1-AF88-D86A18497C6E}"/>
              </a:ext>
            </a:extLst>
          </p:cNvPr>
          <p:cNvCxnSpPr/>
          <p:nvPr/>
        </p:nvCxnSpPr>
        <p:spPr>
          <a:xfrm flipV="1">
            <a:off x="4510809" y="1599739"/>
            <a:ext cx="2153801" cy="707895"/>
          </a:xfrm>
          <a:prstGeom prst="straightConnector1">
            <a:avLst/>
          </a:prstGeom>
          <a:ln>
            <a:solidFill>
              <a:srgbClr val="123E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kstvak 23">
            <a:extLst>
              <a:ext uri="{FF2B5EF4-FFF2-40B4-BE49-F238E27FC236}">
                <a16:creationId xmlns:a16="http://schemas.microsoft.com/office/drawing/2014/main" id="{10B6256C-434B-48E7-82F3-9FC9CDF6A138}"/>
              </a:ext>
            </a:extLst>
          </p:cNvPr>
          <p:cNvSpPr txBox="1"/>
          <p:nvPr/>
        </p:nvSpPr>
        <p:spPr>
          <a:xfrm>
            <a:off x="3326648" y="1132099"/>
            <a:ext cx="3572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rgbClr val="123E66"/>
                </a:solidFill>
              </a:rPr>
              <a:t>PUSH: </a:t>
            </a:r>
            <a:r>
              <a:rPr lang="nl-NL" sz="1400" dirty="0">
                <a:solidFill>
                  <a:srgbClr val="123E66"/>
                </a:solidFill>
              </a:rPr>
              <a:t>jouw ego en belevingswereld centraal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98837DC6-A45E-184A-81E2-A826AC8E4DDE}"/>
              </a:ext>
            </a:extLst>
          </p:cNvPr>
          <p:cNvSpPr txBox="1"/>
          <p:nvPr/>
        </p:nvSpPr>
        <p:spPr>
          <a:xfrm>
            <a:off x="295870" y="4570971"/>
            <a:ext cx="2409229" cy="1600438"/>
          </a:xfrm>
          <a:prstGeom prst="rect">
            <a:avLst/>
          </a:prstGeom>
          <a:solidFill>
            <a:srgbClr val="EAC2DB"/>
          </a:solidFill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srgbClr val="123E66"/>
                </a:solidFill>
              </a:rPr>
              <a:t>Push: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nl-NL" sz="1400" dirty="0">
                <a:solidFill>
                  <a:srgbClr val="123E66"/>
                </a:solidFill>
              </a:rPr>
              <a:t>Ego voelt zich bedreigd: het moet misschien wel veranderen.</a:t>
            </a:r>
          </a:p>
          <a:p>
            <a:pPr marL="285750" indent="-285750">
              <a:buFont typeface="Wingdings" pitchFamily="2" charset="2"/>
              <a:buChar char="ü"/>
            </a:pPr>
            <a:endParaRPr lang="nl-NL" sz="1400" dirty="0">
              <a:solidFill>
                <a:srgbClr val="123E66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nl-NL" sz="1400" dirty="0">
                <a:solidFill>
                  <a:srgbClr val="123E66"/>
                </a:solidFill>
              </a:rPr>
              <a:t>Sympathie naar de pusher neemt af.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53657B39-28CB-AB37-09A8-BFB30B5A6D73}"/>
              </a:ext>
            </a:extLst>
          </p:cNvPr>
          <p:cNvSpPr txBox="1"/>
          <p:nvPr/>
        </p:nvSpPr>
        <p:spPr>
          <a:xfrm>
            <a:off x="6490952" y="6065544"/>
            <a:ext cx="2174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rgbClr val="123E66"/>
                </a:solidFill>
              </a:rPr>
              <a:t>defensiemechanisme</a:t>
            </a:r>
          </a:p>
        </p:txBody>
      </p:sp>
    </p:spTree>
    <p:extLst>
      <p:ext uri="{BB962C8B-B14F-4D97-AF65-F5344CB8AC3E}">
        <p14:creationId xmlns:p14="http://schemas.microsoft.com/office/powerpoint/2010/main" val="316628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6" grpId="0" animBg="1"/>
      <p:bldP spid="19" grpId="0" animBg="1"/>
      <p:bldP spid="20" grpId="0" animBg="1"/>
      <p:bldP spid="24" grpId="0"/>
      <p:bldP spid="14" grpId="0" animBg="1"/>
      <p:bldP spid="2" grpId="0"/>
    </p:bldLst>
  </p:timing>
</p:sld>
</file>

<file path=ppt/theme/theme1.xml><?xml version="1.0" encoding="utf-8"?>
<a:theme xmlns:a="http://schemas.openxmlformats.org/drawingml/2006/main" name="Office-thema">
  <a:themeElements>
    <a:clrScheme name="Office-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hem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AE6C3301A6A34FBC7BEF1F7FA55C0B" ma:contentTypeVersion="12" ma:contentTypeDescription="Een nieuw document maken." ma:contentTypeScope="" ma:versionID="9ba53e1366dffb0e92ee0b03fecfcc5b">
  <xsd:schema xmlns:xsd="http://www.w3.org/2001/XMLSchema" xmlns:xs="http://www.w3.org/2001/XMLSchema" xmlns:p="http://schemas.microsoft.com/office/2006/metadata/properties" xmlns:ns2="7825a051-5ab6-4d8f-8981-e4ef9fa2a70f" xmlns:ns3="c6f3d33e-027f-49d4-ae41-b2a766af036d" targetNamespace="http://schemas.microsoft.com/office/2006/metadata/properties" ma:root="true" ma:fieldsID="5a09ad7567acdfee4ace971f58201eaf" ns2:_="" ns3:_="">
    <xsd:import namespace="7825a051-5ab6-4d8f-8981-e4ef9fa2a70f"/>
    <xsd:import namespace="c6f3d33e-027f-49d4-ae41-b2a766af036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25a051-5ab6-4d8f-8981-e4ef9fa2a70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Hint-hash delen" ma:internalName="SharingHintHash" ma:readOnly="true">
      <xsd:simpleType>
        <xsd:restriction base="dms:Text"/>
      </xsd:simpleType>
    </xsd:element>
    <xsd:element name="SharedWithDetails" ma:index="10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1" nillable="true" ma:displayName="Laatst gedeeld, per gebruik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atst gedeeld, per tijdstip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f3d33e-027f-49d4-ae41-b2a766af03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7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AE6F822-95FC-425F-8AF8-23914B40AC6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1B85805-B291-41E3-A959-2858696856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825a051-5ab6-4d8f-8981-e4ef9fa2a70f"/>
    <ds:schemaRef ds:uri="c6f3d33e-027f-49d4-ae41-b2a766af036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1EF7B95-96F0-49FC-AB0C-91D057FA4269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c6f3d33e-027f-49d4-ae41-b2a766af036d"/>
    <ds:schemaRef ds:uri="7825a051-5ab6-4d8f-8981-e4ef9fa2a70f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19665</TotalTime>
  <Words>508</Words>
  <Application>Microsoft Macintosh PowerPoint</Application>
  <PresentationFormat>Diavoorstelling (4:3)</PresentationFormat>
  <Paragraphs>93</Paragraphs>
  <Slides>15</Slides>
  <Notes>9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Cantarell</vt:lpstr>
      <vt:lpstr>verdana</vt:lpstr>
      <vt:lpstr>Wingdings</vt:lpstr>
      <vt:lpstr>Office-thema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Hallo Gerald</dc:creator>
  <cp:lastModifiedBy>Genieke hertoghs</cp:lastModifiedBy>
  <cp:revision>421</cp:revision>
  <cp:lastPrinted>2016-10-26T10:47:36Z</cp:lastPrinted>
  <dcterms:created xsi:type="dcterms:W3CDTF">2016-10-25T12:10:39Z</dcterms:created>
  <dcterms:modified xsi:type="dcterms:W3CDTF">2022-07-25T06:57:20Z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0x010100DEAE6C3301A6A34FBC7BEF1F7FA55C0B</vt:lpwstr>
  </property>
</Properties>
</file>